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0"/>
  </p:notesMasterIdLst>
  <p:handoutMasterIdLst>
    <p:handoutMasterId r:id="rId31"/>
  </p:handoutMasterIdLst>
  <p:sldIdLst>
    <p:sldId id="256" r:id="rId2"/>
    <p:sldId id="1861" r:id="rId3"/>
    <p:sldId id="1912" r:id="rId4"/>
    <p:sldId id="1918" r:id="rId5"/>
    <p:sldId id="1915" r:id="rId6"/>
    <p:sldId id="1917" r:id="rId7"/>
    <p:sldId id="1854" r:id="rId8"/>
    <p:sldId id="1927" r:id="rId9"/>
    <p:sldId id="1905" r:id="rId10"/>
    <p:sldId id="1841" r:id="rId11"/>
    <p:sldId id="1900" r:id="rId12"/>
    <p:sldId id="1931" r:id="rId13"/>
    <p:sldId id="1885" r:id="rId14"/>
    <p:sldId id="1929" r:id="rId15"/>
    <p:sldId id="1930" r:id="rId16"/>
    <p:sldId id="1898" r:id="rId17"/>
    <p:sldId id="1897" r:id="rId18"/>
    <p:sldId id="1840" r:id="rId19"/>
    <p:sldId id="1910" r:id="rId20"/>
    <p:sldId id="1928" r:id="rId21"/>
    <p:sldId id="1845" r:id="rId22"/>
    <p:sldId id="1911" r:id="rId23"/>
    <p:sldId id="1904" r:id="rId24"/>
    <p:sldId id="1893" r:id="rId25"/>
    <p:sldId id="1877" r:id="rId26"/>
    <p:sldId id="1924" r:id="rId27"/>
    <p:sldId id="1933" r:id="rId28"/>
    <p:sldId id="1932" r:id="rId29"/>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mbria Math" panose="02040503050406030204" pitchFamily="18" charset="0"/>
      <p:regular r:id="rId36"/>
    </p:embeddedFont>
    <p:embeddedFont>
      <p:font typeface="Open Sans" panose="020B0606030504020204" pitchFamily="34" charset="0"/>
      <p:regular r:id="rId37"/>
      <p:bold r:id="rId38"/>
      <p:italic r:id="rId39"/>
      <p:boldItalic r:id="rId40"/>
    </p:embeddedFont>
    <p:embeddedFont>
      <p:font typeface="Open Sans bold" panose="020B0706030804020204" pitchFamily="34" charset="0"/>
      <p:regular r:id="rId41"/>
      <p:bold r:id="rId42"/>
      <p:italic r:id="rId43"/>
      <p:boldItalic r:id="rId44"/>
    </p:embeddedFont>
    <p:embeddedFont>
      <p:font typeface="Open Sans Light" panose="020B0306030504020204" pitchFamily="34" charset="0"/>
      <p:regular r:id="rId45"/>
      <p: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12"/>
            <p14:sldId id="1918"/>
            <p14:sldId id="1915"/>
            <p14:sldId id="1917"/>
            <p14:sldId id="1854"/>
            <p14:sldId id="1927"/>
            <p14:sldId id="1905"/>
            <p14:sldId id="1841"/>
            <p14:sldId id="1900"/>
            <p14:sldId id="1931"/>
            <p14:sldId id="1885"/>
            <p14:sldId id="1929"/>
            <p14:sldId id="1930"/>
            <p14:sldId id="1898"/>
            <p14:sldId id="1897"/>
            <p14:sldId id="1840"/>
            <p14:sldId id="1910"/>
            <p14:sldId id="1928"/>
            <p14:sldId id="1845"/>
            <p14:sldId id="1911"/>
            <p14:sldId id="1904"/>
            <p14:sldId id="1893"/>
            <p14:sldId id="1877"/>
            <p14:sldId id="1924"/>
            <p14:sldId id="1933"/>
            <p14:sldId id="19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50" autoAdjust="0"/>
    <p:restoredTop sz="96327" autoAdjust="0"/>
  </p:normalViewPr>
  <p:slideViewPr>
    <p:cSldViewPr snapToGrid="0" showGuides="1">
      <p:cViewPr varScale="1">
        <p:scale>
          <a:sx n="115" d="100"/>
          <a:sy n="115" d="100"/>
        </p:scale>
        <p:origin x="216"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12/2/22</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12/2/22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26.tiff"/><Relationship Id="rId7" Type="http://schemas.openxmlformats.org/officeDocument/2006/relationships/image" Target="../media/image29.tiff"/><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7.tiff"/><Relationship Id="rId4" Type="http://schemas.openxmlformats.org/officeDocument/2006/relationships/image" Target="../media/image27.tiff"/><Relationship Id="rId9" Type="http://schemas.openxmlformats.org/officeDocument/2006/relationships/image" Target="../media/image30.tiff"/></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tiff"/><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emf"/><Relationship Id="rId11" Type="http://schemas.openxmlformats.org/officeDocument/2006/relationships/image" Target="../media/image46.png"/><Relationship Id="rId5" Type="http://schemas.openxmlformats.org/officeDocument/2006/relationships/image" Target="../media/image40.emf"/><Relationship Id="rId10" Type="http://schemas.openxmlformats.org/officeDocument/2006/relationships/image" Target="../media/image45.emf"/><Relationship Id="rId4" Type="http://schemas.openxmlformats.org/officeDocument/2006/relationships/image" Target="../media/image39.png"/><Relationship Id="rId9" Type="http://schemas.openxmlformats.org/officeDocument/2006/relationships/image" Target="../media/image44.emf"/><Relationship Id="rId1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 Id="rId5" Type="http://schemas.openxmlformats.org/officeDocument/2006/relationships/image" Target="../media/image53.emf"/><Relationship Id="rId4" Type="http://schemas.openxmlformats.org/officeDocument/2006/relationships/image" Target="../media/image52.emf"/></Relationships>
</file>

<file path=ppt/slides/_rels/slide1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70.emf"/><Relationship Id="rId7" Type="http://schemas.openxmlformats.org/officeDocument/2006/relationships/image" Target="../media/image36.emf"/><Relationship Id="rId2" Type="http://schemas.openxmlformats.org/officeDocument/2006/relationships/image" Target="../media/image69.emf"/><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72.emf"/><Relationship Id="rId4" Type="http://schemas.openxmlformats.org/officeDocument/2006/relationships/image" Target="../media/image7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4.xml"/><Relationship Id="rId5" Type="http://schemas.openxmlformats.org/officeDocument/2006/relationships/image" Target="../media/image76.emf"/><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4.xml"/><Relationship Id="rId5" Type="http://schemas.openxmlformats.org/officeDocument/2006/relationships/image" Target="../media/image80.emf"/><Relationship Id="rId4" Type="http://schemas.openxmlformats.org/officeDocument/2006/relationships/image" Target="../media/image79.emf"/></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4.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5.png"/><Relationship Id="rId4" Type="http://schemas.openxmlformats.org/officeDocument/2006/relationships/image" Target="../media/image77.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6.png"/><Relationship Id="rId4" Type="http://schemas.openxmlformats.org/officeDocument/2006/relationships/image" Target="../media/image77.emf"/></Relationships>
</file>

<file path=ppt/slides/_rels/slide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99.emf"/></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NaluCFD" TargetMode="External"/><Relationship Id="rId5" Type="http://schemas.openxmlformats.org/officeDocument/2006/relationships/slideLayout" Target="../slideLayouts/slideLayout4.xml"/><Relationship Id="rId4" Type="http://schemas.openxmlformats.org/officeDocument/2006/relationships/video" Target="../media/media2.mp4"/><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2.tif"/><Relationship Id="rId3" Type="http://schemas.openxmlformats.org/officeDocument/2006/relationships/image" Target="../media/image17.png"/><Relationship Id="rId7" Type="http://schemas.openxmlformats.org/officeDocument/2006/relationships/image" Target="../media/image21.tif"/><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Building a Credible, Open-Source </a:t>
            </a:r>
            <a:br>
              <a:rPr lang="en-US" sz="3000" dirty="0"/>
            </a:br>
            <a:r>
              <a:rPr lang="en-US" sz="3000" dirty="0"/>
              <a:t>High-Fidelity Computational Fluid </a:t>
            </a:r>
            <a:br>
              <a:rPr lang="en-US" sz="3000" dirty="0"/>
            </a:br>
            <a:r>
              <a:rPr lang="en-US" sz="3000" dirty="0"/>
              <a:t>Dynamics Tool Suitable for Renewable</a:t>
            </a:r>
            <a:br>
              <a:rPr lang="en-US" sz="3000" dirty="0"/>
            </a:br>
            <a:r>
              <a:rPr lang="en-US" sz="3000" dirty="0"/>
              <a:t>Wave Energy Applications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December 2</a:t>
            </a:r>
            <a:r>
              <a:rPr lang="en-US" baseline="30000" dirty="0"/>
              <a:t>nd</a:t>
            </a:r>
            <a:r>
              <a:rPr lang="en-US" dirty="0"/>
              <a:t>, 2022</a:t>
            </a:r>
          </a:p>
          <a:p>
            <a:r>
              <a:rPr lang="en-US" dirty="0"/>
              <a:t>Stanford’s Center for Turbulence Research Tea Seminar Series</a:t>
            </a:r>
          </a:p>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en-US" sz="1400" b="0"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SAND2022-15987 PE</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1D86-B166-834A-8590-ABD81B655356}"/>
              </a:ext>
            </a:extLst>
          </p:cNvPr>
          <p:cNvSpPr>
            <a:spLocks noGrp="1"/>
          </p:cNvSpPr>
          <p:nvPr>
            <p:ph type="title"/>
          </p:nvPr>
        </p:nvSpPr>
        <p:spPr/>
        <p:txBody>
          <a:bodyPr/>
          <a:lstStyle/>
          <a:p>
            <a:r>
              <a:rPr lang="en-US" dirty="0"/>
              <a:t>Developed Open-Source BSD-clause 3 Distribution Policy</a:t>
            </a:r>
          </a:p>
        </p:txBody>
      </p:sp>
      <p:sp>
        <p:nvSpPr>
          <p:cNvPr id="3" name="Slide Number Placeholder 2">
            <a:extLst>
              <a:ext uri="{FF2B5EF4-FFF2-40B4-BE49-F238E27FC236}">
                <a16:creationId xmlns:a16="http://schemas.microsoft.com/office/drawing/2014/main" id="{DDAB6150-9805-5C4D-80B5-1BC83A7BC80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B62DD51C-ABF3-DC41-92D6-202AE93FD787}"/>
              </a:ext>
            </a:extLst>
          </p:cNvPr>
          <p:cNvSpPr>
            <a:spLocks noGrp="1"/>
          </p:cNvSpPr>
          <p:nvPr>
            <p:ph sz="quarter" idx="11"/>
          </p:nvPr>
        </p:nvSpPr>
        <p:spPr/>
        <p:txBody>
          <a:bodyPr/>
          <a:lstStyle/>
          <a:p>
            <a:r>
              <a:rPr lang="en-US" u="sng" dirty="0"/>
              <a:t>Philosophy</a:t>
            </a:r>
            <a:r>
              <a:rPr lang="en-US" dirty="0"/>
              <a:t>: Open-source collaborations</a:t>
            </a:r>
          </a:p>
        </p:txBody>
      </p:sp>
      <p:sp>
        <p:nvSpPr>
          <p:cNvPr id="5" name="Text Placeholder 3">
            <a:extLst>
              <a:ext uri="{FF2B5EF4-FFF2-40B4-BE49-F238E27FC236}">
                <a16:creationId xmlns:a16="http://schemas.microsoft.com/office/drawing/2014/main" id="{5064E9CE-AC5E-E64C-970F-8386AD287C6C}"/>
              </a:ext>
            </a:extLst>
          </p:cNvPr>
          <p:cNvSpPr txBox="1">
            <a:spLocks/>
          </p:cNvSpPr>
          <p:nvPr/>
        </p:nvSpPr>
        <p:spPr>
          <a:xfrm>
            <a:off x="615987" y="1441700"/>
            <a:ext cx="7543800" cy="3306153"/>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charset="0"/>
              <a:buChar char="•"/>
            </a:pPr>
            <a:r>
              <a:rPr lang="en-US" dirty="0"/>
              <a:t> Philosophy: Open-source collaborations</a:t>
            </a:r>
          </a:p>
        </p:txBody>
      </p:sp>
      <p:pic>
        <p:nvPicPr>
          <p:cNvPr id="7" name="Picture 6" descr="https://raw.githubusercontent.com/wiki/spdomin/Nalu/images/naluLowMach.jpg">
            <a:extLst>
              <a:ext uri="{FF2B5EF4-FFF2-40B4-BE49-F238E27FC236}">
                <a16:creationId xmlns:a16="http://schemas.microsoft.com/office/drawing/2014/main" id="{4876C2ED-E59F-7E4D-B558-4FAAE97A4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09" y="2120160"/>
            <a:ext cx="3029443" cy="25750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62F9754-E162-6D48-B2E5-B9F9836F358C}"/>
              </a:ext>
            </a:extLst>
          </p:cNvPr>
          <p:cNvPicPr>
            <a:picLocks noChangeAspect="1"/>
          </p:cNvPicPr>
          <p:nvPr/>
        </p:nvPicPr>
        <p:blipFill>
          <a:blip r:embed="rId3"/>
          <a:stretch>
            <a:fillRect/>
          </a:stretch>
        </p:blipFill>
        <p:spPr>
          <a:xfrm>
            <a:off x="4195698" y="2853790"/>
            <a:ext cx="965200" cy="952500"/>
          </a:xfrm>
          <a:prstGeom prst="rect">
            <a:avLst/>
          </a:prstGeom>
        </p:spPr>
      </p:pic>
      <p:pic>
        <p:nvPicPr>
          <p:cNvPr id="12" name="Picture 11">
            <a:extLst>
              <a:ext uri="{FF2B5EF4-FFF2-40B4-BE49-F238E27FC236}">
                <a16:creationId xmlns:a16="http://schemas.microsoft.com/office/drawing/2014/main" id="{F4010873-D021-654D-8D7F-F9BE145147D5}"/>
              </a:ext>
            </a:extLst>
          </p:cNvPr>
          <p:cNvPicPr>
            <a:picLocks noChangeAspect="1"/>
          </p:cNvPicPr>
          <p:nvPr/>
        </p:nvPicPr>
        <p:blipFill>
          <a:blip r:embed="rId4"/>
          <a:stretch>
            <a:fillRect/>
          </a:stretch>
        </p:blipFill>
        <p:spPr>
          <a:xfrm>
            <a:off x="8427232" y="5708193"/>
            <a:ext cx="1081314" cy="914400"/>
          </a:xfrm>
          <a:prstGeom prst="rect">
            <a:avLst/>
          </a:prstGeom>
        </p:spPr>
      </p:pic>
      <p:pic>
        <p:nvPicPr>
          <p:cNvPr id="13" name="Picture 12">
            <a:extLst>
              <a:ext uri="{FF2B5EF4-FFF2-40B4-BE49-F238E27FC236}">
                <a16:creationId xmlns:a16="http://schemas.microsoft.com/office/drawing/2014/main" id="{4C1B4D45-42F5-CB4E-AA3C-7FB81C9B25EB}"/>
              </a:ext>
            </a:extLst>
          </p:cNvPr>
          <p:cNvPicPr>
            <a:picLocks noChangeAspect="1"/>
          </p:cNvPicPr>
          <p:nvPr/>
        </p:nvPicPr>
        <p:blipFill>
          <a:blip r:embed="rId5"/>
          <a:stretch>
            <a:fillRect/>
          </a:stretch>
        </p:blipFill>
        <p:spPr>
          <a:xfrm>
            <a:off x="6830068" y="5719872"/>
            <a:ext cx="1326630" cy="914400"/>
          </a:xfrm>
          <a:prstGeom prst="rect">
            <a:avLst/>
          </a:prstGeom>
        </p:spPr>
      </p:pic>
      <p:pic>
        <p:nvPicPr>
          <p:cNvPr id="14" name="Picture 13">
            <a:extLst>
              <a:ext uri="{FF2B5EF4-FFF2-40B4-BE49-F238E27FC236}">
                <a16:creationId xmlns:a16="http://schemas.microsoft.com/office/drawing/2014/main" id="{24E36BD9-013E-FD48-87F4-C3A96CB6A8FE}"/>
              </a:ext>
            </a:extLst>
          </p:cNvPr>
          <p:cNvPicPr>
            <a:picLocks noChangeAspect="1"/>
          </p:cNvPicPr>
          <p:nvPr/>
        </p:nvPicPr>
        <p:blipFill>
          <a:blip r:embed="rId6"/>
          <a:stretch>
            <a:fillRect/>
          </a:stretch>
        </p:blipFill>
        <p:spPr>
          <a:xfrm>
            <a:off x="4690659" y="5741248"/>
            <a:ext cx="683941" cy="914400"/>
          </a:xfrm>
          <a:prstGeom prst="rect">
            <a:avLst/>
          </a:prstGeom>
        </p:spPr>
      </p:pic>
      <p:pic>
        <p:nvPicPr>
          <p:cNvPr id="15" name="Picture 14">
            <a:extLst>
              <a:ext uri="{FF2B5EF4-FFF2-40B4-BE49-F238E27FC236}">
                <a16:creationId xmlns:a16="http://schemas.microsoft.com/office/drawing/2014/main" id="{6A534207-21A9-BF4A-B9FD-E40436B6BC81}"/>
              </a:ext>
            </a:extLst>
          </p:cNvPr>
          <p:cNvPicPr>
            <a:picLocks noChangeAspect="1"/>
          </p:cNvPicPr>
          <p:nvPr/>
        </p:nvPicPr>
        <p:blipFill rotWithShape="1">
          <a:blip r:embed="rId7"/>
          <a:srcRect l="28665" r="27246"/>
          <a:stretch/>
        </p:blipFill>
        <p:spPr>
          <a:xfrm>
            <a:off x="3815414" y="5741248"/>
            <a:ext cx="604711" cy="914400"/>
          </a:xfrm>
          <a:prstGeom prst="rect">
            <a:avLst/>
          </a:prstGeom>
        </p:spPr>
      </p:pic>
      <p:pic>
        <p:nvPicPr>
          <p:cNvPr id="16" name="Picture 15">
            <a:extLst>
              <a:ext uri="{FF2B5EF4-FFF2-40B4-BE49-F238E27FC236}">
                <a16:creationId xmlns:a16="http://schemas.microsoft.com/office/drawing/2014/main" id="{DA7C89D2-6F13-174E-935B-C0BF39ADAA52}"/>
              </a:ext>
            </a:extLst>
          </p:cNvPr>
          <p:cNvPicPr>
            <a:picLocks noChangeAspect="1"/>
          </p:cNvPicPr>
          <p:nvPr/>
        </p:nvPicPr>
        <p:blipFill>
          <a:blip r:embed="rId8"/>
          <a:stretch>
            <a:fillRect/>
          </a:stretch>
        </p:blipFill>
        <p:spPr>
          <a:xfrm>
            <a:off x="2935280" y="5741248"/>
            <a:ext cx="609600" cy="914400"/>
          </a:xfrm>
          <a:prstGeom prst="rect">
            <a:avLst/>
          </a:prstGeom>
        </p:spPr>
      </p:pic>
      <p:pic>
        <p:nvPicPr>
          <p:cNvPr id="17" name="Picture 16">
            <a:extLst>
              <a:ext uri="{FF2B5EF4-FFF2-40B4-BE49-F238E27FC236}">
                <a16:creationId xmlns:a16="http://schemas.microsoft.com/office/drawing/2014/main" id="{4C390AD8-0363-5B4B-85D8-7F56EC233E4E}"/>
              </a:ext>
            </a:extLst>
          </p:cNvPr>
          <p:cNvPicPr>
            <a:picLocks noChangeAspect="1"/>
          </p:cNvPicPr>
          <p:nvPr/>
        </p:nvPicPr>
        <p:blipFill>
          <a:blip r:embed="rId9"/>
          <a:stretch>
            <a:fillRect/>
          </a:stretch>
        </p:blipFill>
        <p:spPr>
          <a:xfrm>
            <a:off x="5645134" y="5708193"/>
            <a:ext cx="914400" cy="914400"/>
          </a:xfrm>
          <a:prstGeom prst="rect">
            <a:avLst/>
          </a:prstGeom>
        </p:spPr>
      </p:pic>
      <p:sp>
        <p:nvSpPr>
          <p:cNvPr id="18" name="TextBox 17">
            <a:extLst>
              <a:ext uri="{FF2B5EF4-FFF2-40B4-BE49-F238E27FC236}">
                <a16:creationId xmlns:a16="http://schemas.microsoft.com/office/drawing/2014/main" id="{181F3E5C-D8F7-5349-95ED-ED6D6C904799}"/>
              </a:ext>
            </a:extLst>
          </p:cNvPr>
          <p:cNvSpPr txBox="1"/>
          <p:nvPr/>
        </p:nvSpPr>
        <p:spPr>
          <a:xfrm>
            <a:off x="395577" y="5036458"/>
            <a:ext cx="0" cy="0"/>
          </a:xfrm>
          <a:prstGeom prst="rect">
            <a:avLst/>
          </a:prstGeom>
        </p:spPr>
        <p:txBody>
          <a:bodyPr vert="horz" wrap="none" lIns="91440" tIns="45720" rIns="91440" bIns="45720" rtlCol="0">
            <a:noAutofit/>
          </a:bodyPr>
          <a:lstStyle/>
          <a:p>
            <a:pPr algn="l"/>
            <a:r>
              <a:rPr lang="en-US" dirty="0"/>
              <a:t>https://</a:t>
            </a:r>
            <a:r>
              <a:rPr lang="en-US" dirty="0" err="1"/>
              <a:t>github.com</a:t>
            </a:r>
            <a:r>
              <a:rPr lang="en-US" dirty="0"/>
              <a:t>/</a:t>
            </a:r>
            <a:r>
              <a:rPr lang="en-US" dirty="0" err="1"/>
              <a:t>NaluCFD</a:t>
            </a:r>
            <a:endParaRPr lang="en-US" dirty="0"/>
          </a:p>
        </p:txBody>
      </p:sp>
      <p:sp>
        <p:nvSpPr>
          <p:cNvPr id="20" name="TextBox 19">
            <a:extLst>
              <a:ext uri="{FF2B5EF4-FFF2-40B4-BE49-F238E27FC236}">
                <a16:creationId xmlns:a16="http://schemas.microsoft.com/office/drawing/2014/main" id="{6E359C98-9B16-224F-AFFE-36713A71479B}"/>
              </a:ext>
            </a:extLst>
          </p:cNvPr>
          <p:cNvSpPr txBox="1"/>
          <p:nvPr/>
        </p:nvSpPr>
        <p:spPr>
          <a:xfrm>
            <a:off x="551543" y="6066974"/>
            <a:ext cx="0" cy="0"/>
          </a:xfrm>
          <a:prstGeom prst="rect">
            <a:avLst/>
          </a:prstGeom>
        </p:spPr>
        <p:txBody>
          <a:bodyPr vert="horz" wrap="none" lIns="91440" tIns="45720" rIns="91440" bIns="45720" rtlCol="0">
            <a:noAutofit/>
          </a:bodyPr>
          <a:lstStyle/>
          <a:p>
            <a:pPr algn="l"/>
            <a:r>
              <a:rPr lang="en-US" dirty="0"/>
              <a:t>Academic Partners:</a:t>
            </a:r>
          </a:p>
        </p:txBody>
      </p:sp>
      <p:sp>
        <p:nvSpPr>
          <p:cNvPr id="6" name="Content Placeholder 3">
            <a:extLst>
              <a:ext uri="{FF2B5EF4-FFF2-40B4-BE49-F238E27FC236}">
                <a16:creationId xmlns:a16="http://schemas.microsoft.com/office/drawing/2014/main" id="{B2DA0B50-E13B-5436-91DB-323FF58E0F96}"/>
              </a:ext>
            </a:extLst>
          </p:cNvPr>
          <p:cNvSpPr txBox="1">
            <a:spLocks/>
          </p:cNvSpPr>
          <p:nvPr/>
        </p:nvSpPr>
        <p:spPr>
          <a:xfrm>
            <a:off x="5783332" y="838200"/>
            <a:ext cx="6408668" cy="51816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Unstructured; </a:t>
            </a:r>
            <a:r>
              <a:rPr lang="en-US" dirty="0" err="1">
                <a:solidFill>
                  <a:schemeClr val="tx1"/>
                </a:solidFill>
              </a:rPr>
              <a:t>multiphysics</a:t>
            </a:r>
            <a:endParaRPr lang="en-US" dirty="0">
              <a:solidFill>
                <a:schemeClr val="tx1"/>
              </a:solidFill>
            </a:endParaRPr>
          </a:p>
          <a:p>
            <a:pPr marL="342900" indent="-342900">
              <a:buFont typeface="Arial" panose="020B0604020202020204" pitchFamily="34" charset="0"/>
              <a:buChar char="•"/>
            </a:pPr>
            <a:r>
              <a:rPr lang="en-US" dirty="0">
                <a:solidFill>
                  <a:schemeClr val="tx1"/>
                </a:solidFill>
              </a:rPr>
              <a:t>Control volume finite element (CVFEM); 2</a:t>
            </a:r>
            <a:r>
              <a:rPr lang="en-US" baseline="30000" dirty="0">
                <a:solidFill>
                  <a:schemeClr val="tx1"/>
                </a:solidFill>
              </a:rPr>
              <a:t>nd</a:t>
            </a:r>
            <a:r>
              <a:rPr lang="en-US" dirty="0">
                <a:solidFill>
                  <a:schemeClr val="tx1"/>
                </a:solidFill>
              </a:rPr>
              <a:t> and 3</a:t>
            </a:r>
            <a:r>
              <a:rPr lang="en-US" baseline="30000" dirty="0">
                <a:solidFill>
                  <a:schemeClr val="tx1"/>
                </a:solidFill>
              </a:rPr>
              <a:t>rd</a:t>
            </a:r>
            <a:r>
              <a:rPr lang="en-US" dirty="0">
                <a:solidFill>
                  <a:schemeClr val="tx1"/>
                </a:solidFill>
              </a:rPr>
              <a:t> –order spatial accuracy (SA)</a:t>
            </a:r>
          </a:p>
          <a:p>
            <a:pPr marL="342900" indent="-342900">
              <a:buFont typeface="Arial" panose="020B0604020202020204" pitchFamily="34" charset="0"/>
              <a:buChar char="•"/>
            </a:pPr>
            <a:r>
              <a:rPr lang="en-US" dirty="0">
                <a:solidFill>
                  <a:schemeClr val="tx1"/>
                </a:solidFill>
              </a:rPr>
              <a:t>Edge-based vertex-centered (EBVC); 2</a:t>
            </a:r>
            <a:r>
              <a:rPr lang="en-US" baseline="30000" dirty="0">
                <a:solidFill>
                  <a:schemeClr val="tx1"/>
                </a:solidFill>
              </a:rPr>
              <a:t>nd</a:t>
            </a:r>
            <a:r>
              <a:rPr lang="en-US" dirty="0">
                <a:solidFill>
                  <a:schemeClr val="tx1"/>
                </a:solidFill>
              </a:rPr>
              <a:t> SA</a:t>
            </a:r>
          </a:p>
          <a:p>
            <a:pPr marL="342900" indent="-342900">
              <a:buFont typeface="Arial" panose="020B0604020202020204" pitchFamily="34" charset="0"/>
              <a:buChar char="•"/>
            </a:pPr>
            <a:r>
              <a:rPr lang="en-US" dirty="0">
                <a:solidFill>
                  <a:schemeClr val="tx1"/>
                </a:solidFill>
              </a:rPr>
              <a:t>Finite element method (FEM), 3</a:t>
            </a:r>
            <a:r>
              <a:rPr lang="en-US" baseline="30000" dirty="0">
                <a:solidFill>
                  <a:schemeClr val="tx1"/>
                </a:solidFill>
              </a:rPr>
              <a:t>rd</a:t>
            </a:r>
            <a:r>
              <a:rPr lang="en-US" dirty="0">
                <a:solidFill>
                  <a:schemeClr val="tx1"/>
                </a:solidFill>
              </a:rPr>
              <a:t> SA (Tet10)</a:t>
            </a:r>
          </a:p>
          <a:p>
            <a:r>
              <a:rPr lang="en-US" dirty="0">
                <a:solidFill>
                  <a:schemeClr val="tx1"/>
                </a:solidFill>
              </a:rPr>
              <a:t>Implicit, variable-density, low-Mach; explicit ASUM-based Compressible (with overset and sliding mesh)</a:t>
            </a:r>
          </a:p>
          <a:p>
            <a:r>
              <a:rPr lang="en-US" dirty="0">
                <a:solidFill>
                  <a:schemeClr val="tx1"/>
                </a:solidFill>
              </a:rPr>
              <a:t>Exercised in Me469, “Computational Methods in Fluid Mechanics” as a pedagogical tool</a:t>
            </a:r>
          </a:p>
          <a:p>
            <a:pPr marL="342900" indent="-342900">
              <a:buFont typeface="Arial" panose="020B0604020202020204" pitchFamily="34" charset="0"/>
              <a:buChar char="•"/>
            </a:pPr>
            <a:r>
              <a:rPr lang="en-US" dirty="0">
                <a:solidFill>
                  <a:schemeClr val="tx1"/>
                </a:solidFill>
              </a:rPr>
              <a:t>A wide range of applications from wave to </a:t>
            </a:r>
            <a:r>
              <a:rPr lang="en-US" b="0" i="0" dirty="0">
                <a:solidFill>
                  <a:srgbClr val="242424"/>
                </a:solidFill>
                <a:effectLst/>
              </a:rPr>
              <a:t>mitral valve regurgitation! - Lee et al., Int. J. Cardiovasc. Imaging (2022)</a:t>
            </a:r>
          </a:p>
          <a:p>
            <a:pPr marL="342900" indent="-342900">
              <a:buFont typeface="Arial" panose="020B0604020202020204" pitchFamily="34" charset="0"/>
              <a:buChar char="•"/>
            </a:pPr>
            <a:r>
              <a:rPr lang="en-US" dirty="0" err="1">
                <a:solidFill>
                  <a:srgbClr val="242424"/>
                </a:solidFill>
              </a:rPr>
              <a:t>OpenFOAM</a:t>
            </a:r>
            <a:r>
              <a:rPr lang="en-US" dirty="0">
                <a:solidFill>
                  <a:srgbClr val="242424"/>
                </a:solidFill>
              </a:rPr>
              <a:t> alternative, however, not viewed as a competition</a:t>
            </a:r>
            <a:endParaRPr lang="en-US" dirty="0">
              <a:solidFill>
                <a:schemeClr val="tx1"/>
              </a:solidFill>
            </a:endParaRPr>
          </a:p>
          <a:p>
            <a:endParaRPr lang="en-US" dirty="0"/>
          </a:p>
        </p:txBody>
      </p:sp>
    </p:spTree>
    <p:extLst>
      <p:ext uri="{BB962C8B-B14F-4D97-AF65-F5344CB8AC3E}">
        <p14:creationId xmlns:p14="http://schemas.microsoft.com/office/powerpoint/2010/main" val="332715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FD24-1ADB-C747-9764-E0283C1023F5}"/>
              </a:ext>
            </a:extLst>
          </p:cNvPr>
          <p:cNvSpPr>
            <a:spLocks noGrp="1"/>
          </p:cNvSpPr>
          <p:nvPr>
            <p:ph type="title"/>
          </p:nvPr>
        </p:nvSpPr>
        <p:spPr/>
        <p:txBody>
          <a:bodyPr/>
          <a:lstStyle/>
          <a:p>
            <a:r>
              <a:rPr lang="en-US" dirty="0"/>
              <a:t>Baseline: </a:t>
            </a:r>
            <a:r>
              <a:rPr lang="en-US" dirty="0" err="1"/>
              <a:t>Nalu</a:t>
            </a:r>
            <a:r>
              <a:rPr lang="en-US" dirty="0"/>
              <a:t>, a Generalized, Unstructured Numerical Formulation</a:t>
            </a:r>
          </a:p>
        </p:txBody>
      </p:sp>
      <p:sp>
        <p:nvSpPr>
          <p:cNvPr id="3" name="Slide Number Placeholder 2">
            <a:extLst>
              <a:ext uri="{FF2B5EF4-FFF2-40B4-BE49-F238E27FC236}">
                <a16:creationId xmlns:a16="http://schemas.microsoft.com/office/drawing/2014/main" id="{50B41EED-45CD-F148-B894-B33205B9EBF5}"/>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C799636-6F1D-5A44-9B2D-76018C1DE59B}"/>
              </a:ext>
            </a:extLst>
          </p:cNvPr>
          <p:cNvSpPr>
            <a:spLocks noGrp="1"/>
          </p:cNvSpPr>
          <p:nvPr>
            <p:ph sz="quarter" idx="11"/>
          </p:nvPr>
        </p:nvSpPr>
        <p:spPr>
          <a:xfrm>
            <a:off x="647699" y="1409700"/>
            <a:ext cx="8486143" cy="5327276"/>
          </a:xfrm>
        </p:spPr>
        <p:txBody>
          <a:bodyPr>
            <a:normAutofit/>
          </a:bodyPr>
          <a:lstStyle/>
          <a:p>
            <a:pPr marL="342900" indent="-342900">
              <a:buFont typeface="Arial" panose="020B0604020202020204" pitchFamily="34" charset="0"/>
              <a:buChar char="•"/>
            </a:pPr>
            <a:r>
              <a:rPr lang="en-US" dirty="0"/>
              <a:t>Objective: Scalable, Efficient fluids on hybrid-based mesh constructs</a:t>
            </a:r>
          </a:p>
        </p:txBody>
      </p:sp>
      <p:pic>
        <p:nvPicPr>
          <p:cNvPr id="14" name="Picture 13">
            <a:extLst>
              <a:ext uri="{FF2B5EF4-FFF2-40B4-BE49-F238E27FC236}">
                <a16:creationId xmlns:a16="http://schemas.microsoft.com/office/drawing/2014/main" id="{BA96B813-6232-993E-B98F-339AF37D0C78}"/>
              </a:ext>
            </a:extLst>
          </p:cNvPr>
          <p:cNvPicPr>
            <a:picLocks noChangeAspect="1"/>
          </p:cNvPicPr>
          <p:nvPr/>
        </p:nvPicPr>
        <p:blipFill rotWithShape="1">
          <a:blip r:embed="rId2"/>
          <a:srcRect b="4708"/>
          <a:stretch/>
        </p:blipFill>
        <p:spPr>
          <a:xfrm>
            <a:off x="61654" y="1846327"/>
            <a:ext cx="4993812" cy="4526764"/>
          </a:xfrm>
          <a:prstGeom prst="rect">
            <a:avLst/>
          </a:prstGeom>
        </p:spPr>
      </p:pic>
      <p:pic>
        <p:nvPicPr>
          <p:cNvPr id="16" name="Picture 15">
            <a:extLst>
              <a:ext uri="{FF2B5EF4-FFF2-40B4-BE49-F238E27FC236}">
                <a16:creationId xmlns:a16="http://schemas.microsoft.com/office/drawing/2014/main" id="{BD62C3D9-547B-6DA0-8419-010D90FB7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486" y="1819512"/>
            <a:ext cx="2198271" cy="2065181"/>
          </a:xfrm>
          <a:prstGeom prst="rect">
            <a:avLst/>
          </a:prstGeom>
        </p:spPr>
      </p:pic>
      <p:pic>
        <p:nvPicPr>
          <p:cNvPr id="17" name="Picture 16">
            <a:extLst>
              <a:ext uri="{FF2B5EF4-FFF2-40B4-BE49-F238E27FC236}">
                <a16:creationId xmlns:a16="http://schemas.microsoft.com/office/drawing/2014/main" id="{AE71BF8E-280F-4CA7-C389-F505641606AC}"/>
              </a:ext>
            </a:extLst>
          </p:cNvPr>
          <p:cNvPicPr>
            <a:picLocks noChangeAspect="1"/>
          </p:cNvPicPr>
          <p:nvPr/>
        </p:nvPicPr>
        <p:blipFill rotWithShape="1">
          <a:blip r:embed="rId4">
            <a:extLst>
              <a:ext uri="{28A0092B-C50C-407E-A947-70E740481C1C}">
                <a14:useLocalDpi xmlns:a14="http://schemas.microsoft.com/office/drawing/2010/main" val="0"/>
              </a:ext>
            </a:extLst>
          </a:blip>
          <a:srcRect r="22997"/>
          <a:stretch/>
        </p:blipFill>
        <p:spPr>
          <a:xfrm>
            <a:off x="9646798" y="1419989"/>
            <a:ext cx="2112353" cy="1353023"/>
          </a:xfrm>
          <a:prstGeom prst="rect">
            <a:avLst/>
          </a:prstGeom>
        </p:spPr>
      </p:pic>
      <p:pic>
        <p:nvPicPr>
          <p:cNvPr id="18" name="Picture 17">
            <a:extLst>
              <a:ext uri="{FF2B5EF4-FFF2-40B4-BE49-F238E27FC236}">
                <a16:creationId xmlns:a16="http://schemas.microsoft.com/office/drawing/2014/main" id="{34A0FDE1-1E81-8309-DDDA-BF6EDE5BE57C}"/>
              </a:ext>
            </a:extLst>
          </p:cNvPr>
          <p:cNvPicPr>
            <a:picLocks noChangeAspect="1"/>
          </p:cNvPicPr>
          <p:nvPr/>
        </p:nvPicPr>
        <p:blipFill rotWithShape="1">
          <a:blip r:embed="rId5">
            <a:extLst>
              <a:ext uri="{28A0092B-C50C-407E-A947-70E740481C1C}">
                <a14:useLocalDpi xmlns:a14="http://schemas.microsoft.com/office/drawing/2010/main" val="0"/>
              </a:ext>
            </a:extLst>
          </a:blip>
          <a:srcRect r="20030"/>
          <a:stretch/>
        </p:blipFill>
        <p:spPr>
          <a:xfrm>
            <a:off x="9646798" y="2553182"/>
            <a:ext cx="2193741" cy="1353024"/>
          </a:xfrm>
          <a:prstGeom prst="rect">
            <a:avLst/>
          </a:prstGeom>
        </p:spPr>
      </p:pic>
      <p:sp>
        <p:nvSpPr>
          <p:cNvPr id="19" name="TextBox 18">
            <a:extLst>
              <a:ext uri="{FF2B5EF4-FFF2-40B4-BE49-F238E27FC236}">
                <a16:creationId xmlns:a16="http://schemas.microsoft.com/office/drawing/2014/main" id="{A655142D-463A-6F82-EC8C-C4A7670F3BEF}"/>
              </a:ext>
            </a:extLst>
          </p:cNvPr>
          <p:cNvSpPr txBox="1"/>
          <p:nvPr/>
        </p:nvSpPr>
        <p:spPr>
          <a:xfrm>
            <a:off x="9151536" y="3757206"/>
            <a:ext cx="3012363" cy="523220"/>
          </a:xfrm>
          <a:prstGeom prst="rect">
            <a:avLst/>
          </a:prstGeom>
          <a:noFill/>
        </p:spPr>
        <p:txBody>
          <a:bodyPr wrap="none" rtlCol="0">
            <a:spAutoFit/>
          </a:bodyPr>
          <a:lstStyle/>
          <a:p>
            <a:pPr algn="ctr"/>
            <a:r>
              <a:rPr lang="en-US" sz="1400" dirty="0"/>
              <a:t>Rotating cube (Re 4000, RPM 3600)</a:t>
            </a:r>
          </a:p>
          <a:p>
            <a:pPr algn="ctr"/>
            <a:r>
              <a:rPr lang="en-US" sz="1400" dirty="0"/>
              <a:t>P=1 (top) and P=2 (bottom)</a:t>
            </a:r>
          </a:p>
        </p:txBody>
      </p:sp>
      <p:sp>
        <p:nvSpPr>
          <p:cNvPr id="22" name="TextBox 21">
            <a:extLst>
              <a:ext uri="{FF2B5EF4-FFF2-40B4-BE49-F238E27FC236}">
                <a16:creationId xmlns:a16="http://schemas.microsoft.com/office/drawing/2014/main" id="{C2193C95-305E-C3C7-AE41-3DC2E86790DE}"/>
              </a:ext>
            </a:extLst>
          </p:cNvPr>
          <p:cNvSpPr txBox="1"/>
          <p:nvPr/>
        </p:nvSpPr>
        <p:spPr>
          <a:xfrm>
            <a:off x="263236" y="6608618"/>
            <a:ext cx="0" cy="0"/>
          </a:xfrm>
          <a:prstGeom prst="rect">
            <a:avLst/>
          </a:prstGeom>
        </p:spPr>
        <p:txBody>
          <a:bodyPr vert="horz" wrap="none" lIns="91440" tIns="45720" rIns="91440" bIns="45720" rtlCol="0">
            <a:noAutofit/>
          </a:bodyPr>
          <a:lstStyle/>
          <a:p>
            <a:pPr algn="l"/>
            <a:r>
              <a:rPr lang="en-US" dirty="0"/>
              <a:t>Control-volume finite-element method (CVFEM)</a:t>
            </a:r>
          </a:p>
        </p:txBody>
      </p:sp>
      <p:sp>
        <p:nvSpPr>
          <p:cNvPr id="23" name="Content Placeholder 3">
            <a:extLst>
              <a:ext uri="{FF2B5EF4-FFF2-40B4-BE49-F238E27FC236}">
                <a16:creationId xmlns:a16="http://schemas.microsoft.com/office/drawing/2014/main" id="{1BE5A8B8-33D6-1445-310C-2CB9A329F924}"/>
              </a:ext>
            </a:extLst>
          </p:cNvPr>
          <p:cNvSpPr txBox="1">
            <a:spLocks/>
          </p:cNvSpPr>
          <p:nvPr/>
        </p:nvSpPr>
        <p:spPr>
          <a:xfrm>
            <a:off x="5991917" y="4280427"/>
            <a:ext cx="5937709" cy="2496876"/>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CVFEM can be viewed as Petrov-</a:t>
            </a:r>
            <a:r>
              <a:rPr lang="en-US" dirty="0" err="1">
                <a:solidFill>
                  <a:schemeClr val="tx1"/>
                </a:solidFill>
              </a:rPr>
              <a:t>Galerkin</a:t>
            </a:r>
            <a:r>
              <a:rPr lang="en-US" dirty="0">
                <a:solidFill>
                  <a:schemeClr val="tx1"/>
                </a:solidFill>
              </a:rPr>
              <a:t> method (basis differs from test function)</a:t>
            </a:r>
          </a:p>
          <a:p>
            <a:pPr marL="342900" indent="-342900">
              <a:buFont typeface="Arial" panose="020B0604020202020204" pitchFamily="34" charset="0"/>
              <a:buChar char="•"/>
            </a:pPr>
            <a:r>
              <a:rPr lang="en-US" dirty="0">
                <a:solidFill>
                  <a:schemeClr val="tx1"/>
                </a:solidFill>
              </a:rPr>
              <a:t>High-quality on generalized unstructured meshes, Domino et al. </a:t>
            </a:r>
            <a:r>
              <a:rPr lang="en-US" dirty="0" err="1">
                <a:solidFill>
                  <a:schemeClr val="tx1"/>
                </a:solidFill>
              </a:rPr>
              <a:t>Comput</a:t>
            </a:r>
            <a:r>
              <a:rPr lang="en-US" dirty="0">
                <a:solidFill>
                  <a:schemeClr val="tx1"/>
                </a:solidFill>
              </a:rPr>
              <a:t>. Fluids (2019)</a:t>
            </a:r>
          </a:p>
          <a:p>
            <a:pPr marL="342900" indent="-342900">
              <a:buFont typeface="Arial" panose="020B0604020202020204" pitchFamily="34" charset="0"/>
              <a:buChar char="•"/>
            </a:pPr>
            <a:r>
              <a:rPr lang="en-US" dirty="0">
                <a:solidFill>
                  <a:schemeClr val="tx1"/>
                </a:solidFill>
              </a:rPr>
              <a:t>The method can also be promoted in polynomial space, see Domino, </a:t>
            </a:r>
            <a:r>
              <a:rPr lang="en-US" i="1" dirty="0">
                <a:solidFill>
                  <a:schemeClr val="tx1"/>
                </a:solidFill>
              </a:rPr>
              <a:t>CTRSP </a:t>
            </a:r>
            <a:r>
              <a:rPr lang="en-US" dirty="0">
                <a:solidFill>
                  <a:schemeClr val="tx1"/>
                </a:solidFill>
              </a:rPr>
              <a:t>(2014) as a first example of low-Mach fluids algorithm – or Domino, J. Comp. Phys. (2018)</a:t>
            </a:r>
          </a:p>
          <a:p>
            <a:pPr marL="726948" lvl="1" indent="-342900">
              <a:buFont typeface="Arial" panose="020B0604020202020204" pitchFamily="34" charset="0"/>
              <a:buChar char="•"/>
            </a:pPr>
            <a:r>
              <a:rPr lang="en-US" dirty="0">
                <a:solidFill>
                  <a:schemeClr val="tx1"/>
                </a:solidFill>
              </a:rPr>
              <a:t>GPU, </a:t>
            </a:r>
            <a:r>
              <a:rPr lang="en-US" dirty="0" err="1">
                <a:solidFill>
                  <a:schemeClr val="tx1"/>
                </a:solidFill>
              </a:rPr>
              <a:t>Knaus</a:t>
            </a:r>
            <a:r>
              <a:rPr lang="en-US" dirty="0">
                <a:solidFill>
                  <a:schemeClr val="tx1"/>
                </a:solidFill>
              </a:rPr>
              <a:t>, </a:t>
            </a:r>
            <a:r>
              <a:rPr lang="en-US" dirty="0" err="1">
                <a:solidFill>
                  <a:schemeClr val="tx1"/>
                </a:solidFill>
              </a:rPr>
              <a:t>Comput</a:t>
            </a:r>
            <a:r>
              <a:rPr lang="en-US" dirty="0">
                <a:solidFill>
                  <a:schemeClr val="tx1"/>
                </a:solidFill>
              </a:rPr>
              <a:t>. Fluids (2022)</a:t>
            </a:r>
            <a:endParaRPr lang="en-US" dirty="0"/>
          </a:p>
        </p:txBody>
      </p:sp>
    </p:spTree>
    <p:extLst>
      <p:ext uri="{BB962C8B-B14F-4D97-AF65-F5344CB8AC3E}">
        <p14:creationId xmlns:p14="http://schemas.microsoft.com/office/powerpoint/2010/main" val="363874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FD24-1ADB-C747-9764-E0283C1023F5}"/>
              </a:ext>
            </a:extLst>
          </p:cNvPr>
          <p:cNvSpPr>
            <a:spLocks noGrp="1"/>
          </p:cNvSpPr>
          <p:nvPr>
            <p:ph type="title"/>
          </p:nvPr>
        </p:nvSpPr>
        <p:spPr/>
        <p:txBody>
          <a:bodyPr/>
          <a:lstStyle/>
          <a:p>
            <a:r>
              <a:rPr lang="en-US" dirty="0"/>
              <a:t>Baseline: </a:t>
            </a:r>
            <a:r>
              <a:rPr lang="en-US" dirty="0" err="1"/>
              <a:t>Nalu</a:t>
            </a:r>
            <a:r>
              <a:rPr lang="en-US" dirty="0"/>
              <a:t>, a Generalized, Unstructured Numerical Formulation</a:t>
            </a:r>
          </a:p>
        </p:txBody>
      </p:sp>
      <p:sp>
        <p:nvSpPr>
          <p:cNvPr id="3" name="Slide Number Placeholder 2">
            <a:extLst>
              <a:ext uri="{FF2B5EF4-FFF2-40B4-BE49-F238E27FC236}">
                <a16:creationId xmlns:a16="http://schemas.microsoft.com/office/drawing/2014/main" id="{50B41EED-45CD-F148-B894-B33205B9EBF5}"/>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4C799636-6F1D-5A44-9B2D-76018C1DE59B}"/>
              </a:ext>
            </a:extLst>
          </p:cNvPr>
          <p:cNvSpPr>
            <a:spLocks noGrp="1"/>
          </p:cNvSpPr>
          <p:nvPr>
            <p:ph sz="quarter" idx="11"/>
          </p:nvPr>
        </p:nvSpPr>
        <p:spPr>
          <a:xfrm>
            <a:off x="647699" y="1409700"/>
            <a:ext cx="8486143" cy="5327276"/>
          </a:xfrm>
        </p:spPr>
        <p:txBody>
          <a:bodyPr>
            <a:normAutofit/>
          </a:bodyPr>
          <a:lstStyle/>
          <a:p>
            <a:pPr marL="342900" indent="-342900">
              <a:buFont typeface="Arial" panose="020B0604020202020204" pitchFamily="34" charset="0"/>
              <a:buChar char="•"/>
            </a:pPr>
            <a:r>
              <a:rPr lang="en-US" dirty="0"/>
              <a:t>Objective: Scalable, Efficient fluids on hybrid-based mesh constructs</a:t>
            </a:r>
          </a:p>
        </p:txBody>
      </p:sp>
      <p:pic>
        <p:nvPicPr>
          <p:cNvPr id="14" name="Picture 13">
            <a:extLst>
              <a:ext uri="{FF2B5EF4-FFF2-40B4-BE49-F238E27FC236}">
                <a16:creationId xmlns:a16="http://schemas.microsoft.com/office/drawing/2014/main" id="{BA96B813-6232-993E-B98F-339AF37D0C78}"/>
              </a:ext>
            </a:extLst>
          </p:cNvPr>
          <p:cNvPicPr>
            <a:picLocks noChangeAspect="1"/>
          </p:cNvPicPr>
          <p:nvPr/>
        </p:nvPicPr>
        <p:blipFill rotWithShape="1">
          <a:blip r:embed="rId2"/>
          <a:srcRect b="4708"/>
          <a:stretch/>
        </p:blipFill>
        <p:spPr>
          <a:xfrm>
            <a:off x="61654" y="1846327"/>
            <a:ext cx="4993812" cy="4526764"/>
          </a:xfrm>
          <a:prstGeom prst="rect">
            <a:avLst/>
          </a:prstGeom>
        </p:spPr>
      </p:pic>
      <p:pic>
        <p:nvPicPr>
          <p:cNvPr id="16" name="Picture 15">
            <a:extLst>
              <a:ext uri="{FF2B5EF4-FFF2-40B4-BE49-F238E27FC236}">
                <a16:creationId xmlns:a16="http://schemas.microsoft.com/office/drawing/2014/main" id="{BD62C3D9-547B-6DA0-8419-010D90FB7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486" y="1819512"/>
            <a:ext cx="2198271" cy="2065181"/>
          </a:xfrm>
          <a:prstGeom prst="rect">
            <a:avLst/>
          </a:prstGeom>
        </p:spPr>
      </p:pic>
      <p:pic>
        <p:nvPicPr>
          <p:cNvPr id="17" name="Picture 16">
            <a:extLst>
              <a:ext uri="{FF2B5EF4-FFF2-40B4-BE49-F238E27FC236}">
                <a16:creationId xmlns:a16="http://schemas.microsoft.com/office/drawing/2014/main" id="{AE71BF8E-280F-4CA7-C389-F505641606AC}"/>
              </a:ext>
            </a:extLst>
          </p:cNvPr>
          <p:cNvPicPr>
            <a:picLocks noChangeAspect="1"/>
          </p:cNvPicPr>
          <p:nvPr/>
        </p:nvPicPr>
        <p:blipFill rotWithShape="1">
          <a:blip r:embed="rId4">
            <a:extLst>
              <a:ext uri="{28A0092B-C50C-407E-A947-70E740481C1C}">
                <a14:useLocalDpi xmlns:a14="http://schemas.microsoft.com/office/drawing/2010/main" val="0"/>
              </a:ext>
            </a:extLst>
          </a:blip>
          <a:srcRect r="22997"/>
          <a:stretch/>
        </p:blipFill>
        <p:spPr>
          <a:xfrm>
            <a:off x="9646798" y="1419989"/>
            <a:ext cx="2112353" cy="1353023"/>
          </a:xfrm>
          <a:prstGeom prst="rect">
            <a:avLst/>
          </a:prstGeom>
        </p:spPr>
      </p:pic>
      <p:pic>
        <p:nvPicPr>
          <p:cNvPr id="18" name="Picture 17">
            <a:extLst>
              <a:ext uri="{FF2B5EF4-FFF2-40B4-BE49-F238E27FC236}">
                <a16:creationId xmlns:a16="http://schemas.microsoft.com/office/drawing/2014/main" id="{34A0FDE1-1E81-8309-DDDA-BF6EDE5BE57C}"/>
              </a:ext>
            </a:extLst>
          </p:cNvPr>
          <p:cNvPicPr>
            <a:picLocks noChangeAspect="1"/>
          </p:cNvPicPr>
          <p:nvPr/>
        </p:nvPicPr>
        <p:blipFill rotWithShape="1">
          <a:blip r:embed="rId5">
            <a:extLst>
              <a:ext uri="{28A0092B-C50C-407E-A947-70E740481C1C}">
                <a14:useLocalDpi xmlns:a14="http://schemas.microsoft.com/office/drawing/2010/main" val="0"/>
              </a:ext>
            </a:extLst>
          </a:blip>
          <a:srcRect r="20030"/>
          <a:stretch/>
        </p:blipFill>
        <p:spPr>
          <a:xfrm>
            <a:off x="9646798" y="2553182"/>
            <a:ext cx="2193741" cy="1353024"/>
          </a:xfrm>
          <a:prstGeom prst="rect">
            <a:avLst/>
          </a:prstGeom>
        </p:spPr>
      </p:pic>
      <p:sp>
        <p:nvSpPr>
          <p:cNvPr id="19" name="TextBox 18">
            <a:extLst>
              <a:ext uri="{FF2B5EF4-FFF2-40B4-BE49-F238E27FC236}">
                <a16:creationId xmlns:a16="http://schemas.microsoft.com/office/drawing/2014/main" id="{A655142D-463A-6F82-EC8C-C4A7670F3BEF}"/>
              </a:ext>
            </a:extLst>
          </p:cNvPr>
          <p:cNvSpPr txBox="1"/>
          <p:nvPr/>
        </p:nvSpPr>
        <p:spPr>
          <a:xfrm>
            <a:off x="9151536" y="3757206"/>
            <a:ext cx="3012363" cy="523220"/>
          </a:xfrm>
          <a:prstGeom prst="rect">
            <a:avLst/>
          </a:prstGeom>
          <a:noFill/>
        </p:spPr>
        <p:txBody>
          <a:bodyPr wrap="none" rtlCol="0">
            <a:spAutoFit/>
          </a:bodyPr>
          <a:lstStyle/>
          <a:p>
            <a:pPr algn="ctr"/>
            <a:r>
              <a:rPr lang="en-US" sz="1400" dirty="0"/>
              <a:t>Rotating cube (Re 4000, RPM 3600)</a:t>
            </a:r>
          </a:p>
          <a:p>
            <a:pPr algn="ctr"/>
            <a:r>
              <a:rPr lang="en-US" sz="1400" dirty="0"/>
              <a:t>P=1 (top) and P=2 (bottom)</a:t>
            </a:r>
          </a:p>
        </p:txBody>
      </p:sp>
      <p:sp>
        <p:nvSpPr>
          <p:cNvPr id="22" name="TextBox 21">
            <a:extLst>
              <a:ext uri="{FF2B5EF4-FFF2-40B4-BE49-F238E27FC236}">
                <a16:creationId xmlns:a16="http://schemas.microsoft.com/office/drawing/2014/main" id="{C2193C95-305E-C3C7-AE41-3DC2E86790DE}"/>
              </a:ext>
            </a:extLst>
          </p:cNvPr>
          <p:cNvSpPr txBox="1"/>
          <p:nvPr/>
        </p:nvSpPr>
        <p:spPr>
          <a:xfrm>
            <a:off x="263236" y="6608618"/>
            <a:ext cx="0" cy="0"/>
          </a:xfrm>
          <a:prstGeom prst="rect">
            <a:avLst/>
          </a:prstGeom>
        </p:spPr>
        <p:txBody>
          <a:bodyPr vert="horz" wrap="none" lIns="91440" tIns="45720" rIns="91440" bIns="45720" rtlCol="0">
            <a:noAutofit/>
          </a:bodyPr>
          <a:lstStyle/>
          <a:p>
            <a:pPr algn="l"/>
            <a:r>
              <a:rPr lang="en-US" dirty="0"/>
              <a:t>Control-volume finite-element method (CVFEM)</a:t>
            </a:r>
          </a:p>
        </p:txBody>
      </p:sp>
      <p:sp>
        <p:nvSpPr>
          <p:cNvPr id="23" name="Content Placeholder 3">
            <a:extLst>
              <a:ext uri="{FF2B5EF4-FFF2-40B4-BE49-F238E27FC236}">
                <a16:creationId xmlns:a16="http://schemas.microsoft.com/office/drawing/2014/main" id="{1BE5A8B8-33D6-1445-310C-2CB9A329F924}"/>
              </a:ext>
            </a:extLst>
          </p:cNvPr>
          <p:cNvSpPr txBox="1">
            <a:spLocks/>
          </p:cNvSpPr>
          <p:nvPr/>
        </p:nvSpPr>
        <p:spPr>
          <a:xfrm>
            <a:off x="5991917" y="4280427"/>
            <a:ext cx="5937709" cy="2496876"/>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CVFEM can be viewed as Petrov-</a:t>
            </a:r>
            <a:r>
              <a:rPr lang="en-US" dirty="0" err="1">
                <a:solidFill>
                  <a:schemeClr val="tx1"/>
                </a:solidFill>
              </a:rPr>
              <a:t>Galerkin</a:t>
            </a:r>
            <a:r>
              <a:rPr lang="en-US" dirty="0">
                <a:solidFill>
                  <a:schemeClr val="tx1"/>
                </a:solidFill>
              </a:rPr>
              <a:t> method (basis differs from test function)</a:t>
            </a:r>
          </a:p>
          <a:p>
            <a:pPr marL="342900" indent="-342900">
              <a:buFont typeface="Arial" panose="020B0604020202020204" pitchFamily="34" charset="0"/>
              <a:buChar char="•"/>
            </a:pPr>
            <a:r>
              <a:rPr lang="en-US" dirty="0">
                <a:solidFill>
                  <a:schemeClr val="tx1"/>
                </a:solidFill>
              </a:rPr>
              <a:t>High-quality on generalized unstructured meshes, Domino et al. </a:t>
            </a:r>
            <a:r>
              <a:rPr lang="en-US" dirty="0" err="1">
                <a:solidFill>
                  <a:schemeClr val="tx1"/>
                </a:solidFill>
              </a:rPr>
              <a:t>Comput</a:t>
            </a:r>
            <a:r>
              <a:rPr lang="en-US" dirty="0">
                <a:solidFill>
                  <a:schemeClr val="tx1"/>
                </a:solidFill>
              </a:rPr>
              <a:t>. Fluids (2019)</a:t>
            </a:r>
          </a:p>
          <a:p>
            <a:pPr marL="342900" indent="-342900">
              <a:buFont typeface="Arial" panose="020B0604020202020204" pitchFamily="34" charset="0"/>
              <a:buChar char="•"/>
            </a:pPr>
            <a:r>
              <a:rPr lang="en-US" dirty="0">
                <a:solidFill>
                  <a:schemeClr val="tx1"/>
                </a:solidFill>
              </a:rPr>
              <a:t>The method can also be promoted in polynomial space, see Domino, </a:t>
            </a:r>
            <a:r>
              <a:rPr lang="en-US" i="1" dirty="0">
                <a:solidFill>
                  <a:schemeClr val="tx1"/>
                </a:solidFill>
              </a:rPr>
              <a:t>CTRSP </a:t>
            </a:r>
            <a:r>
              <a:rPr lang="en-US" dirty="0">
                <a:solidFill>
                  <a:schemeClr val="tx1"/>
                </a:solidFill>
              </a:rPr>
              <a:t>(2014) as a first example of low-Mach fluids algorithm – or Domino, J. Comp. Phys. (2018)</a:t>
            </a:r>
          </a:p>
          <a:p>
            <a:pPr marL="726948" lvl="1" indent="-342900">
              <a:buFont typeface="Arial" panose="020B0604020202020204" pitchFamily="34" charset="0"/>
              <a:buChar char="•"/>
            </a:pPr>
            <a:r>
              <a:rPr lang="en-US" dirty="0">
                <a:solidFill>
                  <a:schemeClr val="tx1"/>
                </a:solidFill>
              </a:rPr>
              <a:t>GPU, </a:t>
            </a:r>
            <a:r>
              <a:rPr lang="en-US" dirty="0" err="1">
                <a:solidFill>
                  <a:schemeClr val="tx1"/>
                </a:solidFill>
              </a:rPr>
              <a:t>Knaus</a:t>
            </a:r>
            <a:r>
              <a:rPr lang="en-US" dirty="0">
                <a:solidFill>
                  <a:schemeClr val="tx1"/>
                </a:solidFill>
              </a:rPr>
              <a:t>, </a:t>
            </a:r>
            <a:r>
              <a:rPr lang="en-US" dirty="0" err="1">
                <a:solidFill>
                  <a:schemeClr val="tx1"/>
                </a:solidFill>
              </a:rPr>
              <a:t>Comput</a:t>
            </a:r>
            <a:r>
              <a:rPr lang="en-US" dirty="0">
                <a:solidFill>
                  <a:schemeClr val="tx1"/>
                </a:solidFill>
              </a:rPr>
              <a:t>. Fluids (2022)</a:t>
            </a:r>
            <a:endParaRPr lang="en-US" dirty="0"/>
          </a:p>
        </p:txBody>
      </p:sp>
      <p:pic>
        <p:nvPicPr>
          <p:cNvPr id="5" name="Picture 4">
            <a:extLst>
              <a:ext uri="{FF2B5EF4-FFF2-40B4-BE49-F238E27FC236}">
                <a16:creationId xmlns:a16="http://schemas.microsoft.com/office/drawing/2014/main" id="{C53AAAAD-9532-F69B-63F7-410183A60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1961" y="2141813"/>
            <a:ext cx="2133600" cy="647700"/>
          </a:xfrm>
          <a:prstGeom prst="rect">
            <a:avLst/>
          </a:prstGeom>
        </p:spPr>
      </p:pic>
      <p:pic>
        <p:nvPicPr>
          <p:cNvPr id="6" name="Picture 5">
            <a:extLst>
              <a:ext uri="{FF2B5EF4-FFF2-40B4-BE49-F238E27FC236}">
                <a16:creationId xmlns:a16="http://schemas.microsoft.com/office/drawing/2014/main" id="{C2888E16-0CC9-C9F8-4E0B-63BAFC3B6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2061" y="2848909"/>
            <a:ext cx="2603500" cy="825500"/>
          </a:xfrm>
          <a:prstGeom prst="rect">
            <a:avLst/>
          </a:prstGeom>
        </p:spPr>
      </p:pic>
    </p:spTree>
    <p:extLst>
      <p:ext uri="{BB962C8B-B14F-4D97-AF65-F5344CB8AC3E}">
        <p14:creationId xmlns:p14="http://schemas.microsoft.com/office/powerpoint/2010/main" val="311490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6E4E-7006-7147-BCF9-04DEAA684824}"/>
              </a:ext>
            </a:extLst>
          </p:cNvPr>
          <p:cNvSpPr>
            <a:spLocks noGrp="1"/>
          </p:cNvSpPr>
          <p:nvPr>
            <p:ph type="title"/>
          </p:nvPr>
        </p:nvSpPr>
        <p:spPr/>
        <p:txBody>
          <a:bodyPr/>
          <a:lstStyle/>
          <a:p>
            <a:r>
              <a:rPr lang="en-US" dirty="0"/>
              <a:t>Confidence Established for Atypical Element Types</a:t>
            </a:r>
          </a:p>
        </p:txBody>
      </p:sp>
      <p:sp>
        <p:nvSpPr>
          <p:cNvPr id="3" name="Slide Number Placeholder 2">
            <a:extLst>
              <a:ext uri="{FF2B5EF4-FFF2-40B4-BE49-F238E27FC236}">
                <a16:creationId xmlns:a16="http://schemas.microsoft.com/office/drawing/2014/main" id="{311CEA8A-2BBA-514E-8598-9DB087A74F7E}"/>
              </a:ext>
            </a:extLst>
          </p:cNvPr>
          <p:cNvSpPr>
            <a:spLocks noGrp="1"/>
          </p:cNvSpPr>
          <p:nvPr>
            <p:ph type="sldNum" sz="quarter" idx="10"/>
          </p:nvPr>
        </p:nvSpPr>
        <p:spPr/>
        <p:txBody>
          <a:bodyPr/>
          <a:lstStyle/>
          <a:p>
            <a:fld id="{4FAB73BC-B049-4115-A692-8D63A059BFB8}" type="slidenum">
              <a:rPr lang="en-US" smtClean="0"/>
              <a:pPr/>
              <a:t>13</a:t>
            </a:fld>
            <a:endParaRPr lang="en-US" dirty="0"/>
          </a:p>
        </p:txBody>
      </p:sp>
      <p:pic>
        <p:nvPicPr>
          <p:cNvPr id="11" name="Picture 10">
            <a:extLst>
              <a:ext uri="{FF2B5EF4-FFF2-40B4-BE49-F238E27FC236}">
                <a16:creationId xmlns:a16="http://schemas.microsoft.com/office/drawing/2014/main" id="{0E19C93C-48B4-3040-B46E-0128FCBAE160}"/>
              </a:ext>
            </a:extLst>
          </p:cNvPr>
          <p:cNvPicPr>
            <a:picLocks noChangeAspect="1"/>
          </p:cNvPicPr>
          <p:nvPr/>
        </p:nvPicPr>
        <p:blipFill rotWithShape="1">
          <a:blip r:embed="rId2"/>
          <a:srcRect r="9235"/>
          <a:stretch/>
        </p:blipFill>
        <p:spPr>
          <a:xfrm>
            <a:off x="9233884" y="39872"/>
            <a:ext cx="1042039" cy="1463278"/>
          </a:xfrm>
          <a:prstGeom prst="rect">
            <a:avLst/>
          </a:prstGeom>
        </p:spPr>
      </p:pic>
      <p:pic>
        <p:nvPicPr>
          <p:cNvPr id="13" name="Picture 12">
            <a:extLst>
              <a:ext uri="{FF2B5EF4-FFF2-40B4-BE49-F238E27FC236}">
                <a16:creationId xmlns:a16="http://schemas.microsoft.com/office/drawing/2014/main" id="{623E9954-0B50-6940-B5DA-CB4CA599255A}"/>
              </a:ext>
            </a:extLst>
          </p:cNvPr>
          <p:cNvPicPr>
            <a:picLocks noChangeAspect="1"/>
          </p:cNvPicPr>
          <p:nvPr/>
        </p:nvPicPr>
        <p:blipFill>
          <a:blip r:embed="rId3"/>
          <a:stretch>
            <a:fillRect/>
          </a:stretch>
        </p:blipFill>
        <p:spPr>
          <a:xfrm>
            <a:off x="1060396" y="4249296"/>
            <a:ext cx="3778499" cy="1804595"/>
          </a:xfrm>
          <a:prstGeom prst="rect">
            <a:avLst/>
          </a:prstGeom>
        </p:spPr>
      </p:pic>
      <p:pic>
        <p:nvPicPr>
          <p:cNvPr id="14" name="Picture 13">
            <a:extLst>
              <a:ext uri="{FF2B5EF4-FFF2-40B4-BE49-F238E27FC236}">
                <a16:creationId xmlns:a16="http://schemas.microsoft.com/office/drawing/2014/main" id="{3A7A762E-4063-C549-B324-BB7D15CF4563}"/>
              </a:ext>
            </a:extLst>
          </p:cNvPr>
          <p:cNvPicPr>
            <a:picLocks noChangeAspect="1"/>
          </p:cNvPicPr>
          <p:nvPr/>
        </p:nvPicPr>
        <p:blipFill>
          <a:blip r:embed="rId4"/>
          <a:stretch>
            <a:fillRect/>
          </a:stretch>
        </p:blipFill>
        <p:spPr>
          <a:xfrm>
            <a:off x="3885269" y="3217319"/>
            <a:ext cx="840067" cy="1021992"/>
          </a:xfrm>
          <a:prstGeom prst="rect">
            <a:avLst/>
          </a:prstGeom>
        </p:spPr>
      </p:pic>
      <p:pic>
        <p:nvPicPr>
          <p:cNvPr id="15" name="Picture 14">
            <a:extLst>
              <a:ext uri="{FF2B5EF4-FFF2-40B4-BE49-F238E27FC236}">
                <a16:creationId xmlns:a16="http://schemas.microsoft.com/office/drawing/2014/main" id="{7F05B098-5031-944D-933E-027D25AD62D8}"/>
              </a:ext>
            </a:extLst>
          </p:cNvPr>
          <p:cNvPicPr>
            <a:picLocks noChangeAspect="1"/>
          </p:cNvPicPr>
          <p:nvPr/>
        </p:nvPicPr>
        <p:blipFill>
          <a:blip r:embed="rId5"/>
          <a:stretch>
            <a:fillRect/>
          </a:stretch>
        </p:blipFill>
        <p:spPr>
          <a:xfrm>
            <a:off x="3338942" y="1168157"/>
            <a:ext cx="2154531" cy="3361068"/>
          </a:xfrm>
          <a:prstGeom prst="rect">
            <a:avLst/>
          </a:prstGeom>
        </p:spPr>
      </p:pic>
      <p:pic>
        <p:nvPicPr>
          <p:cNvPr id="16" name="Picture 15">
            <a:extLst>
              <a:ext uri="{FF2B5EF4-FFF2-40B4-BE49-F238E27FC236}">
                <a16:creationId xmlns:a16="http://schemas.microsoft.com/office/drawing/2014/main" id="{09B4484D-B151-B546-B6C9-C6D857800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5169" y="1155469"/>
            <a:ext cx="2224798" cy="3361068"/>
          </a:xfrm>
          <a:prstGeom prst="rect">
            <a:avLst/>
          </a:prstGeom>
        </p:spPr>
      </p:pic>
      <p:pic>
        <p:nvPicPr>
          <p:cNvPr id="17" name="Picture 16">
            <a:extLst>
              <a:ext uri="{FF2B5EF4-FFF2-40B4-BE49-F238E27FC236}">
                <a16:creationId xmlns:a16="http://schemas.microsoft.com/office/drawing/2014/main" id="{9E59653B-4456-0F4C-82B2-3E30DA24E415}"/>
              </a:ext>
            </a:extLst>
          </p:cNvPr>
          <p:cNvPicPr>
            <a:picLocks noChangeAspect="1"/>
          </p:cNvPicPr>
          <p:nvPr/>
        </p:nvPicPr>
        <p:blipFill rotWithShape="1">
          <a:blip r:embed="rId7">
            <a:extLst>
              <a:ext uri="{28A0092B-C50C-407E-A947-70E740481C1C}">
                <a14:useLocalDpi xmlns:a14="http://schemas.microsoft.com/office/drawing/2010/main" val="0"/>
              </a:ext>
            </a:extLst>
          </a:blip>
          <a:srcRect b="3271"/>
          <a:stretch/>
        </p:blipFill>
        <p:spPr>
          <a:xfrm>
            <a:off x="1661274" y="1398748"/>
            <a:ext cx="676315" cy="554824"/>
          </a:xfrm>
          <a:prstGeom prst="rect">
            <a:avLst/>
          </a:prstGeom>
        </p:spPr>
      </p:pic>
      <p:pic>
        <p:nvPicPr>
          <p:cNvPr id="18" name="Picture 17">
            <a:extLst>
              <a:ext uri="{FF2B5EF4-FFF2-40B4-BE49-F238E27FC236}">
                <a16:creationId xmlns:a16="http://schemas.microsoft.com/office/drawing/2014/main" id="{35942EE4-6227-5447-8201-6DC7AF504728}"/>
              </a:ext>
            </a:extLst>
          </p:cNvPr>
          <p:cNvPicPr>
            <a:picLocks noChangeAspect="1"/>
          </p:cNvPicPr>
          <p:nvPr/>
        </p:nvPicPr>
        <p:blipFill>
          <a:blip r:embed="rId8"/>
          <a:stretch>
            <a:fillRect/>
          </a:stretch>
        </p:blipFill>
        <p:spPr>
          <a:xfrm>
            <a:off x="1561797" y="4942131"/>
            <a:ext cx="4165293" cy="1903897"/>
          </a:xfrm>
          <a:prstGeom prst="rect">
            <a:avLst/>
          </a:prstGeom>
        </p:spPr>
      </p:pic>
      <p:sp>
        <p:nvSpPr>
          <p:cNvPr id="19" name="TextBox 18">
            <a:extLst>
              <a:ext uri="{FF2B5EF4-FFF2-40B4-BE49-F238E27FC236}">
                <a16:creationId xmlns:a16="http://schemas.microsoft.com/office/drawing/2014/main" id="{25B5823C-6585-DF42-8F1C-D40BBAD45C84}"/>
              </a:ext>
            </a:extLst>
          </p:cNvPr>
          <p:cNvSpPr txBox="1"/>
          <p:nvPr/>
        </p:nvSpPr>
        <p:spPr>
          <a:xfrm>
            <a:off x="2703328" y="786137"/>
            <a:ext cx="1381660" cy="369332"/>
          </a:xfrm>
          <a:prstGeom prst="rect">
            <a:avLst/>
          </a:prstGeom>
          <a:noFill/>
        </p:spPr>
        <p:txBody>
          <a:bodyPr wrap="none" rtlCol="0">
            <a:spAutoFit/>
          </a:bodyPr>
          <a:lstStyle/>
          <a:p>
            <a:r>
              <a:rPr lang="en-US" dirty="0"/>
              <a:t>Verification</a:t>
            </a:r>
          </a:p>
        </p:txBody>
      </p:sp>
      <p:pic>
        <p:nvPicPr>
          <p:cNvPr id="20" name="Picture 19">
            <a:extLst>
              <a:ext uri="{FF2B5EF4-FFF2-40B4-BE49-F238E27FC236}">
                <a16:creationId xmlns:a16="http://schemas.microsoft.com/office/drawing/2014/main" id="{3307AC63-51C6-1543-B122-E82A86C15518}"/>
              </a:ext>
            </a:extLst>
          </p:cNvPr>
          <p:cNvPicPr>
            <a:picLocks noChangeAspect="1"/>
          </p:cNvPicPr>
          <p:nvPr/>
        </p:nvPicPr>
        <p:blipFill rotWithShape="1">
          <a:blip r:embed="rId9"/>
          <a:srcRect l="9886" t="24292" r="10458" b="27499"/>
          <a:stretch/>
        </p:blipFill>
        <p:spPr>
          <a:xfrm>
            <a:off x="6638464" y="967841"/>
            <a:ext cx="4221273" cy="3306153"/>
          </a:xfrm>
          <a:prstGeom prst="rect">
            <a:avLst/>
          </a:prstGeom>
        </p:spPr>
      </p:pic>
      <p:pic>
        <p:nvPicPr>
          <p:cNvPr id="21" name="Picture 20">
            <a:extLst>
              <a:ext uri="{FF2B5EF4-FFF2-40B4-BE49-F238E27FC236}">
                <a16:creationId xmlns:a16="http://schemas.microsoft.com/office/drawing/2014/main" id="{EA1C3C5C-AC6C-764F-8353-D5D5F5193B1D}"/>
              </a:ext>
            </a:extLst>
          </p:cNvPr>
          <p:cNvPicPr>
            <a:picLocks noChangeAspect="1"/>
          </p:cNvPicPr>
          <p:nvPr/>
        </p:nvPicPr>
        <p:blipFill>
          <a:blip r:embed="rId10"/>
          <a:stretch>
            <a:fillRect/>
          </a:stretch>
        </p:blipFill>
        <p:spPr>
          <a:xfrm>
            <a:off x="6722882" y="4488600"/>
            <a:ext cx="3853045" cy="2170008"/>
          </a:xfrm>
          <a:prstGeom prst="rect">
            <a:avLst/>
          </a:prstGeom>
        </p:spPr>
      </p:pic>
      <p:pic>
        <p:nvPicPr>
          <p:cNvPr id="22" name="Picture 21">
            <a:extLst>
              <a:ext uri="{FF2B5EF4-FFF2-40B4-BE49-F238E27FC236}">
                <a16:creationId xmlns:a16="http://schemas.microsoft.com/office/drawing/2014/main" id="{8F6E7F17-FA6A-9542-A1D1-72AC59A3E8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90005" y="1427456"/>
            <a:ext cx="1543457" cy="782844"/>
          </a:xfrm>
          <a:prstGeom prst="rect">
            <a:avLst/>
          </a:prstGeom>
        </p:spPr>
      </p:pic>
      <p:pic>
        <p:nvPicPr>
          <p:cNvPr id="23" name="Picture 22">
            <a:extLst>
              <a:ext uri="{FF2B5EF4-FFF2-40B4-BE49-F238E27FC236}">
                <a16:creationId xmlns:a16="http://schemas.microsoft.com/office/drawing/2014/main" id="{919FAAD6-EFB2-8340-BD6B-BBE4C3C0C2D9}"/>
              </a:ext>
            </a:extLst>
          </p:cNvPr>
          <p:cNvPicPr>
            <a:picLocks noChangeAspect="1"/>
          </p:cNvPicPr>
          <p:nvPr/>
        </p:nvPicPr>
        <p:blipFill rotWithShape="1">
          <a:blip r:embed="rId12">
            <a:extLst>
              <a:ext uri="{28A0092B-C50C-407E-A947-70E740481C1C}">
                <a14:useLocalDpi xmlns:a14="http://schemas.microsoft.com/office/drawing/2010/main" val="0"/>
              </a:ext>
            </a:extLst>
          </a:blip>
          <a:srcRect r="3837" b="2137"/>
          <a:stretch/>
        </p:blipFill>
        <p:spPr>
          <a:xfrm>
            <a:off x="7459537" y="4752974"/>
            <a:ext cx="1565813" cy="831783"/>
          </a:xfrm>
          <a:prstGeom prst="rect">
            <a:avLst/>
          </a:prstGeom>
        </p:spPr>
      </p:pic>
      <p:pic>
        <p:nvPicPr>
          <p:cNvPr id="24" name="Picture 23">
            <a:extLst>
              <a:ext uri="{FF2B5EF4-FFF2-40B4-BE49-F238E27FC236}">
                <a16:creationId xmlns:a16="http://schemas.microsoft.com/office/drawing/2014/main" id="{45590AA3-5CD8-D245-988E-EB6A6855F407}"/>
              </a:ext>
            </a:extLst>
          </p:cNvPr>
          <p:cNvPicPr>
            <a:picLocks noChangeAspect="1"/>
          </p:cNvPicPr>
          <p:nvPr/>
        </p:nvPicPr>
        <p:blipFill rotWithShape="1">
          <a:blip r:embed="rId13">
            <a:extLst>
              <a:ext uri="{28A0092B-C50C-407E-A947-70E740481C1C}">
                <a14:useLocalDpi xmlns:a14="http://schemas.microsoft.com/office/drawing/2010/main" val="0"/>
              </a:ext>
            </a:extLst>
          </a:blip>
          <a:srcRect t="16310"/>
          <a:stretch/>
        </p:blipFill>
        <p:spPr>
          <a:xfrm>
            <a:off x="7426946" y="3357096"/>
            <a:ext cx="1319018" cy="361318"/>
          </a:xfrm>
          <a:prstGeom prst="rect">
            <a:avLst/>
          </a:prstGeom>
        </p:spPr>
      </p:pic>
      <p:sp>
        <p:nvSpPr>
          <p:cNvPr id="25" name="TextBox 24">
            <a:extLst>
              <a:ext uri="{FF2B5EF4-FFF2-40B4-BE49-F238E27FC236}">
                <a16:creationId xmlns:a16="http://schemas.microsoft.com/office/drawing/2014/main" id="{BDB2F75B-84DD-664C-9C7C-8083CE9E0C1F}"/>
              </a:ext>
            </a:extLst>
          </p:cNvPr>
          <p:cNvSpPr txBox="1"/>
          <p:nvPr/>
        </p:nvSpPr>
        <p:spPr>
          <a:xfrm>
            <a:off x="8454210" y="786137"/>
            <a:ext cx="1214884" cy="369332"/>
          </a:xfrm>
          <a:prstGeom prst="rect">
            <a:avLst/>
          </a:prstGeom>
          <a:noFill/>
        </p:spPr>
        <p:txBody>
          <a:bodyPr wrap="none" rtlCol="0">
            <a:spAutoFit/>
          </a:bodyPr>
          <a:lstStyle/>
          <a:p>
            <a:r>
              <a:rPr lang="en-US" dirty="0"/>
              <a:t>Validation</a:t>
            </a:r>
          </a:p>
        </p:txBody>
      </p:sp>
      <p:pic>
        <p:nvPicPr>
          <p:cNvPr id="4" name="Picture 3">
            <a:extLst>
              <a:ext uri="{FF2B5EF4-FFF2-40B4-BE49-F238E27FC236}">
                <a16:creationId xmlns:a16="http://schemas.microsoft.com/office/drawing/2014/main" id="{C1D8B82F-182F-44AB-2973-45922BFB7E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18017" y="117184"/>
            <a:ext cx="1690269" cy="1038285"/>
          </a:xfrm>
          <a:prstGeom prst="rect">
            <a:avLst/>
          </a:prstGeom>
        </p:spPr>
      </p:pic>
    </p:spTree>
    <p:extLst>
      <p:ext uri="{BB962C8B-B14F-4D97-AF65-F5344CB8AC3E}">
        <p14:creationId xmlns:p14="http://schemas.microsoft.com/office/powerpoint/2010/main" val="163381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1DD7-1F18-344D-89F8-1D6E5886B068}"/>
              </a:ext>
            </a:extLst>
          </p:cNvPr>
          <p:cNvSpPr>
            <a:spLocks noGrp="1"/>
          </p:cNvSpPr>
          <p:nvPr>
            <p:ph type="title"/>
          </p:nvPr>
        </p:nvSpPr>
        <p:spPr/>
        <p:txBody>
          <a:bodyPr/>
          <a:lstStyle/>
          <a:p>
            <a:r>
              <a:rPr lang="en-US" dirty="0"/>
              <a:t>Equal-Order Interpolation, i.e., Collocation:</a:t>
            </a:r>
            <a:br>
              <a:rPr lang="en-US" dirty="0"/>
            </a:br>
            <a:r>
              <a:rPr lang="en-US" dirty="0"/>
              <a:t>Pressure Stabilization Review (1/2)</a:t>
            </a:r>
          </a:p>
        </p:txBody>
      </p:sp>
      <p:sp>
        <p:nvSpPr>
          <p:cNvPr id="3" name="Slide Number Placeholder 2">
            <a:extLst>
              <a:ext uri="{FF2B5EF4-FFF2-40B4-BE49-F238E27FC236}">
                <a16:creationId xmlns:a16="http://schemas.microsoft.com/office/drawing/2014/main" id="{C1348F39-3B36-394E-93AB-F31821B36BE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38CFA41-2A6E-EB4A-B576-5179AFB9D21D}"/>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A variety of forms/explanations – depending on the particular community; at it’s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r>
              <a:rPr lang="en-US" dirty="0"/>
              <a:t>What is       ? (next slide)?</a:t>
            </a:r>
          </a:p>
        </p:txBody>
      </p:sp>
      <p:pic>
        <p:nvPicPr>
          <p:cNvPr id="12" name="Picture 11">
            <a:extLst>
              <a:ext uri="{FF2B5EF4-FFF2-40B4-BE49-F238E27FC236}">
                <a16:creationId xmlns:a16="http://schemas.microsoft.com/office/drawing/2014/main" id="{BA81E6B8-F7AE-270D-A941-7B429D5F2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2330392"/>
            <a:ext cx="6172200" cy="1574800"/>
          </a:xfrm>
          <a:prstGeom prst="rect">
            <a:avLst/>
          </a:prstGeom>
        </p:spPr>
      </p:pic>
      <p:pic>
        <p:nvPicPr>
          <p:cNvPr id="14" name="Picture 13">
            <a:extLst>
              <a:ext uri="{FF2B5EF4-FFF2-40B4-BE49-F238E27FC236}">
                <a16:creationId xmlns:a16="http://schemas.microsoft.com/office/drawing/2014/main" id="{A90D9736-DF2F-70CF-E249-8DC479DC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14" y="4051977"/>
            <a:ext cx="4102100" cy="673100"/>
          </a:xfrm>
          <a:prstGeom prst="rect">
            <a:avLst/>
          </a:prstGeom>
        </p:spPr>
      </p:pic>
      <p:pic>
        <p:nvPicPr>
          <p:cNvPr id="15" name="Picture 14">
            <a:extLst>
              <a:ext uri="{FF2B5EF4-FFF2-40B4-BE49-F238E27FC236}">
                <a16:creationId xmlns:a16="http://schemas.microsoft.com/office/drawing/2014/main" id="{00C05166-E11E-302C-40D9-3717ED549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900" y="2191847"/>
            <a:ext cx="3454400" cy="723900"/>
          </a:xfrm>
          <a:prstGeom prst="rect">
            <a:avLst/>
          </a:prstGeom>
        </p:spPr>
      </p:pic>
      <p:sp>
        <p:nvSpPr>
          <p:cNvPr id="16" name="TextBox 15">
            <a:extLst>
              <a:ext uri="{FF2B5EF4-FFF2-40B4-BE49-F238E27FC236}">
                <a16:creationId xmlns:a16="http://schemas.microsoft.com/office/drawing/2014/main" id="{AB643BDB-1992-A37A-82D6-F5A45514DC40}"/>
              </a:ext>
            </a:extLst>
          </p:cNvPr>
          <p:cNvSpPr txBox="1"/>
          <p:nvPr/>
        </p:nvSpPr>
        <p:spPr>
          <a:xfrm>
            <a:off x="8437417" y="3158835"/>
            <a:ext cx="0" cy="0"/>
          </a:xfrm>
          <a:prstGeom prst="rect">
            <a:avLst/>
          </a:prstGeom>
        </p:spPr>
        <p:txBody>
          <a:bodyPr vert="horz" wrap="none" lIns="91440" tIns="45720" rIns="91440" bIns="45720" rtlCol="0">
            <a:noAutofit/>
          </a:bodyPr>
          <a:lstStyle/>
          <a:p>
            <a:pPr algn="l"/>
            <a:r>
              <a:rPr lang="en-US" dirty="0"/>
              <a:t>Projected nodal gradient that</a:t>
            </a:r>
          </a:p>
          <a:p>
            <a:pPr algn="l"/>
            <a:r>
              <a:rPr lang="en-US" dirty="0"/>
              <a:t>can be mass-lumped</a:t>
            </a:r>
          </a:p>
        </p:txBody>
      </p:sp>
      <p:pic>
        <p:nvPicPr>
          <p:cNvPr id="18" name="Picture 17">
            <a:extLst>
              <a:ext uri="{FF2B5EF4-FFF2-40B4-BE49-F238E27FC236}">
                <a16:creationId xmlns:a16="http://schemas.microsoft.com/office/drawing/2014/main" id="{70495F8D-59CD-05D8-189F-9D60BB774B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2726" y="5444265"/>
            <a:ext cx="241300" cy="292100"/>
          </a:xfrm>
          <a:prstGeom prst="rect">
            <a:avLst/>
          </a:prstGeom>
        </p:spPr>
      </p:pic>
    </p:spTree>
    <p:extLst>
      <p:ext uri="{BB962C8B-B14F-4D97-AF65-F5344CB8AC3E}">
        <p14:creationId xmlns:p14="http://schemas.microsoft.com/office/powerpoint/2010/main" val="82244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1DD7-1F18-344D-89F8-1D6E5886B068}"/>
              </a:ext>
            </a:extLst>
          </p:cNvPr>
          <p:cNvSpPr>
            <a:spLocks noGrp="1"/>
          </p:cNvSpPr>
          <p:nvPr>
            <p:ph type="title"/>
          </p:nvPr>
        </p:nvSpPr>
        <p:spPr/>
        <p:txBody>
          <a:bodyPr/>
          <a:lstStyle/>
          <a:p>
            <a:r>
              <a:rPr lang="en-US" dirty="0"/>
              <a:t>Equal-Order Interpolation, i.e., Collocation:</a:t>
            </a:r>
            <a:br>
              <a:rPr lang="en-US" dirty="0"/>
            </a:br>
            <a:r>
              <a:rPr lang="en-US" dirty="0"/>
              <a:t>Pressure Stabilization Review (2/2)</a:t>
            </a:r>
          </a:p>
        </p:txBody>
      </p:sp>
      <p:sp>
        <p:nvSpPr>
          <p:cNvPr id="3" name="Slide Number Placeholder 2">
            <a:extLst>
              <a:ext uri="{FF2B5EF4-FFF2-40B4-BE49-F238E27FC236}">
                <a16:creationId xmlns:a16="http://schemas.microsoft.com/office/drawing/2014/main" id="{C1348F39-3B36-394E-93AB-F31821B36BE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138CFA41-2A6E-EB4A-B576-5179AFB9D21D}"/>
              </a:ext>
            </a:extLst>
          </p:cNvPr>
          <p:cNvSpPr>
            <a:spLocks noGrp="1"/>
          </p:cNvSpPr>
          <p:nvPr>
            <p:ph sz="quarter" idx="11"/>
          </p:nvPr>
        </p:nvSpPr>
        <p:spPr>
          <a:xfrm>
            <a:off x="647700" y="1409700"/>
            <a:ext cx="11544300" cy="5426812"/>
          </a:xfrm>
        </p:spPr>
        <p:txBody>
          <a:bodyPr>
            <a:normAutofit/>
          </a:bodyPr>
          <a:lstStyle/>
          <a:p>
            <a:pPr marL="342900" indent="-342900">
              <a:buFont typeface="Arial" panose="020B0604020202020204" pitchFamily="34" charset="0"/>
              <a:buChar char="•"/>
            </a:pPr>
            <a:r>
              <a:rPr lang="en-US" dirty="0"/>
              <a:t>   is a function of the fine-scale momentum residual (evaluated at an integration point):</a:t>
            </a:r>
          </a:p>
          <a:p>
            <a:pPr marL="342900" indent="-342900">
              <a:buFont typeface="Arial" panose="020B0604020202020204" pitchFamily="34" charset="0"/>
              <a:buChar char="•"/>
            </a:pPr>
            <a:endParaRPr lang="en-US" dirty="0"/>
          </a:p>
          <a:p>
            <a:endParaRPr lang="en-US" dirty="0"/>
          </a:p>
          <a:p>
            <a:endParaRPr lang="en-US" dirty="0"/>
          </a:p>
          <a:p>
            <a:r>
              <a:rPr lang="en-US" dirty="0"/>
              <a:t>We can also project this residual to the nodes,                                                                  and approximate R</a:t>
            </a:r>
            <a:r>
              <a:rPr lang="en-US" baseline="30000" dirty="0"/>
              <a:t>h</a:t>
            </a:r>
            <a:r>
              <a:rPr lang="en-US" dirty="0"/>
              <a:t>(</a:t>
            </a:r>
            <a:r>
              <a:rPr lang="en-US" dirty="0" err="1"/>
              <a:t>u</a:t>
            </a:r>
            <a:r>
              <a:rPr lang="en-US" baseline="-25000" dirty="0" err="1"/>
              <a:t>j</a:t>
            </a:r>
            <a:r>
              <a:rPr lang="en-US" dirty="0"/>
              <a:t>) as re-interpolation of choice terms</a:t>
            </a:r>
          </a:p>
          <a:p>
            <a:pPr marL="342900" indent="-342900">
              <a:buFont typeface="Arial" panose="020B0604020202020204" pitchFamily="34" charset="0"/>
              <a:buChar char="•"/>
            </a:pPr>
            <a:r>
              <a:rPr lang="en-US" dirty="0"/>
              <a:t>Usage of a full residual (1) results in a classic Pressure Stabilized Petrov </a:t>
            </a:r>
            <a:r>
              <a:rPr lang="en-US" dirty="0" err="1"/>
              <a:t>Galerkin</a:t>
            </a:r>
            <a:r>
              <a:rPr lang="en-US" dirty="0"/>
              <a:t> (Hughes et al. 1986)</a:t>
            </a:r>
          </a:p>
          <a:p>
            <a:pPr marL="342900" indent="-342900">
              <a:buFont typeface="Arial" panose="020B0604020202020204" pitchFamily="34" charset="0"/>
              <a:buChar char="•"/>
            </a:pPr>
            <a:r>
              <a:rPr lang="en-US" dirty="0"/>
              <a:t>Pick and choose each residual, Majumdar (1988)</a:t>
            </a:r>
          </a:p>
          <a:p>
            <a:pPr marL="342900" indent="-342900">
              <a:buFont typeface="Arial" panose="020B0604020202020204" pitchFamily="34" charset="0"/>
              <a:buChar char="•"/>
            </a:pPr>
            <a:r>
              <a:rPr lang="en-US" dirty="0"/>
              <a:t>Algebraically manipulation affords the classic </a:t>
            </a:r>
            <a:r>
              <a:rPr lang="en-US" dirty="0" err="1"/>
              <a:t>Rhie</a:t>
            </a:r>
            <a:r>
              <a:rPr lang="en-US" dirty="0"/>
              <a:t>-Chow-based (1983) pressure stabilization</a:t>
            </a:r>
          </a:p>
          <a:p>
            <a:endParaRPr lang="en-US" dirty="0"/>
          </a:p>
          <a:p>
            <a:endParaRPr lang="en-US" dirty="0"/>
          </a:p>
          <a:p>
            <a:r>
              <a:rPr lang="en-US" dirty="0"/>
              <a:t>	- shown to be stable and dissipative [Ham and </a:t>
            </a:r>
            <a:r>
              <a:rPr lang="en-US" dirty="0" err="1"/>
              <a:t>Iaccarino</a:t>
            </a:r>
            <a:r>
              <a:rPr lang="en-US" dirty="0"/>
              <a:t> (2004) or Domino (2006)]</a:t>
            </a:r>
          </a:p>
          <a:p>
            <a:pPr marL="342900" indent="-342900">
              <a:buFont typeface="Arial" panose="020B0604020202020204" pitchFamily="34" charset="0"/>
              <a:buChar char="•"/>
            </a:pPr>
            <a:r>
              <a:rPr lang="en-US" dirty="0"/>
              <a:t>There is also the nuance of pressure projection vs monolithic (for another day!)</a:t>
            </a:r>
          </a:p>
          <a:p>
            <a:pPr marL="342900" indent="-342900">
              <a:buFontTx/>
              <a:buChar char="-"/>
            </a:pPr>
            <a:endParaRPr lang="en-US" dirty="0"/>
          </a:p>
        </p:txBody>
      </p:sp>
      <p:pic>
        <p:nvPicPr>
          <p:cNvPr id="18" name="Picture 17">
            <a:extLst>
              <a:ext uri="{FF2B5EF4-FFF2-40B4-BE49-F238E27FC236}">
                <a16:creationId xmlns:a16="http://schemas.microsoft.com/office/drawing/2014/main" id="{70495F8D-59CD-05D8-189F-9D60BB774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04" y="1426445"/>
            <a:ext cx="241300" cy="292100"/>
          </a:xfrm>
          <a:prstGeom prst="rect">
            <a:avLst/>
          </a:prstGeom>
        </p:spPr>
      </p:pic>
      <p:pic>
        <p:nvPicPr>
          <p:cNvPr id="20" name="Picture 19">
            <a:extLst>
              <a:ext uri="{FF2B5EF4-FFF2-40B4-BE49-F238E27FC236}">
                <a16:creationId xmlns:a16="http://schemas.microsoft.com/office/drawing/2014/main" id="{13427958-88BC-25D2-AA29-19C7702C1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614" y="2074857"/>
            <a:ext cx="2311400" cy="571500"/>
          </a:xfrm>
          <a:prstGeom prst="rect">
            <a:avLst/>
          </a:prstGeom>
        </p:spPr>
      </p:pic>
      <p:pic>
        <p:nvPicPr>
          <p:cNvPr id="22" name="Picture 21">
            <a:extLst>
              <a:ext uri="{FF2B5EF4-FFF2-40B4-BE49-F238E27FC236}">
                <a16:creationId xmlns:a16="http://schemas.microsoft.com/office/drawing/2014/main" id="{C3C647A1-ADFE-65B5-C88C-3F79F620C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493" y="2024057"/>
            <a:ext cx="6019800" cy="673100"/>
          </a:xfrm>
          <a:prstGeom prst="rect">
            <a:avLst/>
          </a:prstGeom>
        </p:spPr>
      </p:pic>
      <p:pic>
        <p:nvPicPr>
          <p:cNvPr id="24" name="Picture 23">
            <a:extLst>
              <a:ext uri="{FF2B5EF4-FFF2-40B4-BE49-F238E27FC236}">
                <a16:creationId xmlns:a16="http://schemas.microsoft.com/office/drawing/2014/main" id="{17A19BEC-1708-4F85-E941-22643811B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6651" y="2990006"/>
            <a:ext cx="4025900" cy="355600"/>
          </a:xfrm>
          <a:prstGeom prst="rect">
            <a:avLst/>
          </a:prstGeom>
        </p:spPr>
      </p:pic>
      <p:sp>
        <p:nvSpPr>
          <p:cNvPr id="5" name="TextBox 4">
            <a:extLst>
              <a:ext uri="{FF2B5EF4-FFF2-40B4-BE49-F238E27FC236}">
                <a16:creationId xmlns:a16="http://schemas.microsoft.com/office/drawing/2014/main" id="{14F7C454-7555-2D43-F0C6-4AE60288B2B5}"/>
              </a:ext>
            </a:extLst>
          </p:cNvPr>
          <p:cNvSpPr txBox="1"/>
          <p:nvPr/>
        </p:nvSpPr>
        <p:spPr>
          <a:xfrm>
            <a:off x="11014359" y="2175160"/>
            <a:ext cx="0" cy="0"/>
          </a:xfrm>
          <a:prstGeom prst="rect">
            <a:avLst/>
          </a:prstGeom>
        </p:spPr>
        <p:txBody>
          <a:bodyPr vert="horz" wrap="none" lIns="91440" tIns="45720" rIns="91440" bIns="45720" rtlCol="0">
            <a:noAutofit/>
          </a:bodyPr>
          <a:lstStyle/>
          <a:p>
            <a:pPr algn="l"/>
            <a:r>
              <a:rPr lang="en-US" dirty="0"/>
              <a:t>(1)</a:t>
            </a:r>
          </a:p>
        </p:txBody>
      </p:sp>
      <p:pic>
        <p:nvPicPr>
          <p:cNvPr id="7" name="Picture 6">
            <a:extLst>
              <a:ext uri="{FF2B5EF4-FFF2-40B4-BE49-F238E27FC236}">
                <a16:creationId xmlns:a16="http://schemas.microsoft.com/office/drawing/2014/main" id="{59CB9E76-3736-C372-1683-B8034B84F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8050" y="5099050"/>
            <a:ext cx="3200400" cy="698500"/>
          </a:xfrm>
          <a:prstGeom prst="rect">
            <a:avLst/>
          </a:prstGeom>
        </p:spPr>
      </p:pic>
    </p:spTree>
    <p:extLst>
      <p:ext uri="{BB962C8B-B14F-4D97-AF65-F5344CB8AC3E}">
        <p14:creationId xmlns:p14="http://schemas.microsoft.com/office/powerpoint/2010/main" val="425566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D602-5E81-BF47-BA4F-B4A3411D57CA}"/>
              </a:ext>
            </a:extLst>
          </p:cNvPr>
          <p:cNvSpPr>
            <a:spLocks noGrp="1"/>
          </p:cNvSpPr>
          <p:nvPr>
            <p:ph type="title"/>
          </p:nvPr>
        </p:nvSpPr>
        <p:spPr/>
        <p:txBody>
          <a:bodyPr/>
          <a:lstStyle/>
          <a:p>
            <a:r>
              <a:rPr lang="en-US" dirty="0"/>
              <a:t>High Performance Computing (HPC): </a:t>
            </a:r>
            <a:br>
              <a:rPr lang="en-US" dirty="0"/>
            </a:br>
            <a:r>
              <a:rPr lang="en-US" dirty="0"/>
              <a:t>Enabling Scientific Advancement</a:t>
            </a:r>
          </a:p>
        </p:txBody>
      </p:sp>
      <p:sp>
        <p:nvSpPr>
          <p:cNvPr id="3" name="Slide Number Placeholder 2">
            <a:extLst>
              <a:ext uri="{FF2B5EF4-FFF2-40B4-BE49-F238E27FC236}">
                <a16:creationId xmlns:a16="http://schemas.microsoft.com/office/drawing/2014/main" id="{32BB5E83-6743-2D46-A016-4BB87A3E288F}"/>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FDD2A046-0A60-C448-B8B6-4C410FCD8EEF}"/>
              </a:ext>
            </a:extLst>
          </p:cNvPr>
          <p:cNvSpPr>
            <a:spLocks noGrp="1"/>
          </p:cNvSpPr>
          <p:nvPr>
            <p:ph sz="quarter" idx="11"/>
          </p:nvPr>
        </p:nvSpPr>
        <p:spPr>
          <a:xfrm>
            <a:off x="647699" y="1409699"/>
            <a:ext cx="5399966" cy="5426813"/>
          </a:xfrm>
        </p:spPr>
        <p:txBody>
          <a:bodyPr>
            <a:noAutofit/>
          </a:bodyPr>
          <a:lstStyle/>
          <a:p>
            <a:pPr marL="11113" lvl="1" indent="0">
              <a:spcBef>
                <a:spcPts val="900"/>
              </a:spcBef>
              <a:spcAft>
                <a:spcPts val="150"/>
              </a:spcAft>
              <a:buSzPct val="100000"/>
              <a:buNone/>
            </a:pPr>
            <a:r>
              <a:rPr lang="en-US" b="1" dirty="0"/>
              <a:t>Late Roman Timeline </a:t>
            </a:r>
            <a:br>
              <a:rPr lang="en-US" b="1" dirty="0"/>
            </a:br>
            <a:r>
              <a:rPr lang="en-US" b="1" dirty="0"/>
              <a:t>250 AD - 300 AD</a:t>
            </a:r>
          </a:p>
          <a:p>
            <a:r>
              <a:rPr lang="en-US" sz="1800" dirty="0"/>
              <a:t>250 AD: The Goths invade Anatolia (AKA, Asia Minor), in sea-borne raids they plunder </a:t>
            </a:r>
            <a:r>
              <a:rPr lang="en-US" sz="1800" i="1" dirty="0" err="1"/>
              <a:t>Nikopolis</a:t>
            </a:r>
            <a:endParaRPr lang="en-US" sz="1800" i="1" dirty="0"/>
          </a:p>
          <a:p>
            <a:pPr marL="285750" indent="-285750">
              <a:buFont typeface="Arial" panose="020B0604020202020204" pitchFamily="34" charset="0"/>
              <a:buChar char="•"/>
            </a:pPr>
            <a:r>
              <a:rPr lang="en-US" sz="1800" dirty="0"/>
              <a:t>Trinity open-science Domino and Barone, SAND2016-4085C (2016) to elucidate stall cells</a:t>
            </a:r>
          </a:p>
          <a:p>
            <a:pPr marL="285750" indent="-285750">
              <a:buFont typeface="Arial" panose="020B0604020202020204" pitchFamily="34" charset="0"/>
              <a:buChar char="•"/>
            </a:pPr>
            <a:r>
              <a:rPr lang="en-US" sz="1800" dirty="0"/>
              <a:t>O(6) billion element wind energy application (high-Re flow past thick blade in high </a:t>
            </a:r>
            <a:r>
              <a:rPr lang="en-US" sz="1800" dirty="0" err="1"/>
              <a:t>AoA</a:t>
            </a:r>
            <a:endParaRPr lang="en-US" sz="1800" dirty="0"/>
          </a:p>
          <a:p>
            <a:pPr marL="285750" indent="-285750">
              <a:buFont typeface="Arial" panose="020B0604020202020204" pitchFamily="34" charset="0"/>
              <a:buChar char="•"/>
            </a:pPr>
            <a:r>
              <a:rPr lang="en-US" sz="1800" dirty="0"/>
              <a:t>O(128,0000) core run for ~one week ~1800 year simulation using computing resources available 10-years ago: Complete in roughly 29 years!</a:t>
            </a:r>
          </a:p>
          <a:p>
            <a:pPr>
              <a:tabLst>
                <a:tab pos="5881688" algn="l"/>
              </a:tabLst>
            </a:pPr>
            <a:r>
              <a:rPr lang="en-US" sz="1800" u="sng" dirty="0"/>
              <a:t>Recent impinging jet study</a:t>
            </a:r>
            <a:r>
              <a:rPr lang="en-US" sz="1800" dirty="0"/>
              <a:t>: 200,000,000 CPU hours (~23,000 years)</a:t>
            </a:r>
          </a:p>
          <a:p>
            <a:pPr marL="285750" indent="-285750">
              <a:buFont typeface="Arial" panose="020B0604020202020204" pitchFamily="34" charset="0"/>
              <a:buChar char="•"/>
              <a:tabLst>
                <a:tab pos="5881688" algn="l"/>
              </a:tabLst>
            </a:pPr>
            <a:r>
              <a:rPr lang="en-US" sz="1800" dirty="0"/>
              <a:t>25C, 100C, 300C, and 600C case run on 2000-4000 nodes (32 and 64 </a:t>
            </a:r>
            <a:r>
              <a:rPr lang="en-US" sz="1800" dirty="0" err="1"/>
              <a:t>mpi</a:t>
            </a:r>
            <a:r>
              <a:rPr lang="en-US" sz="1800" dirty="0"/>
              <a:t> ranks/node)</a:t>
            </a:r>
          </a:p>
          <a:p>
            <a:pPr marL="285750" indent="-285750">
              <a:buFont typeface="Arial" panose="020B0604020202020204" pitchFamily="34" charset="0"/>
              <a:buChar char="•"/>
              <a:tabLst>
                <a:tab pos="5881688" algn="l"/>
              </a:tabLst>
            </a:pPr>
            <a:r>
              <a:rPr lang="en-US" sz="1800" dirty="0"/>
              <a:t>GPU-based approaches now emerging</a:t>
            </a:r>
          </a:p>
          <a:p>
            <a:endParaRPr lang="en-US" dirty="0"/>
          </a:p>
        </p:txBody>
      </p:sp>
      <p:sp>
        <p:nvSpPr>
          <p:cNvPr id="8" name="TextBox 7">
            <a:extLst>
              <a:ext uri="{FF2B5EF4-FFF2-40B4-BE49-F238E27FC236}">
                <a16:creationId xmlns:a16="http://schemas.microsoft.com/office/drawing/2014/main" id="{C14524AC-F384-94C1-A385-EE1D4238469C}"/>
              </a:ext>
            </a:extLst>
          </p:cNvPr>
          <p:cNvSpPr txBox="1"/>
          <p:nvPr/>
        </p:nvSpPr>
        <p:spPr>
          <a:xfrm>
            <a:off x="6002767" y="6583680"/>
            <a:ext cx="0" cy="0"/>
          </a:xfrm>
          <a:prstGeom prst="rect">
            <a:avLst/>
          </a:prstGeom>
        </p:spPr>
        <p:txBody>
          <a:bodyPr vert="horz" wrap="none" lIns="91440" tIns="45720" rIns="91440" bIns="45720" rtlCol="0">
            <a:noAutofit/>
          </a:bodyPr>
          <a:lstStyle/>
          <a:p>
            <a:pPr algn="l"/>
            <a:endParaRPr lang="en-US" dirty="0"/>
          </a:p>
        </p:txBody>
      </p:sp>
      <p:pic>
        <p:nvPicPr>
          <p:cNvPr id="5" name="Picture 4">
            <a:extLst>
              <a:ext uri="{FF2B5EF4-FFF2-40B4-BE49-F238E27FC236}">
                <a16:creationId xmlns:a16="http://schemas.microsoft.com/office/drawing/2014/main" id="{3D367740-2F42-6C26-B82B-8279C9FA9DB9}"/>
              </a:ext>
            </a:extLst>
          </p:cNvPr>
          <p:cNvPicPr>
            <a:picLocks noChangeAspect="1"/>
          </p:cNvPicPr>
          <p:nvPr/>
        </p:nvPicPr>
        <p:blipFill>
          <a:blip r:embed="rId2"/>
          <a:stretch>
            <a:fillRect/>
          </a:stretch>
        </p:blipFill>
        <p:spPr>
          <a:xfrm>
            <a:off x="8087214" y="245622"/>
            <a:ext cx="2784809" cy="2945912"/>
          </a:xfrm>
          <a:prstGeom prst="rect">
            <a:avLst/>
          </a:prstGeom>
        </p:spPr>
      </p:pic>
      <p:sp>
        <p:nvSpPr>
          <p:cNvPr id="11" name="TextBox 10">
            <a:extLst>
              <a:ext uri="{FF2B5EF4-FFF2-40B4-BE49-F238E27FC236}">
                <a16:creationId xmlns:a16="http://schemas.microsoft.com/office/drawing/2014/main" id="{BD4B64A5-FC82-4B6F-BF0D-AB8EE3536B18}"/>
              </a:ext>
            </a:extLst>
          </p:cNvPr>
          <p:cNvSpPr txBox="1"/>
          <p:nvPr/>
        </p:nvSpPr>
        <p:spPr>
          <a:xfrm>
            <a:off x="7181387" y="3231214"/>
            <a:ext cx="0" cy="0"/>
          </a:xfrm>
          <a:prstGeom prst="rect">
            <a:avLst/>
          </a:prstGeom>
        </p:spPr>
        <p:txBody>
          <a:bodyPr vert="horz" wrap="none" lIns="91440" tIns="45720" rIns="91440" bIns="45720" rtlCol="0">
            <a:noAutofit/>
          </a:bodyPr>
          <a:lstStyle/>
          <a:p>
            <a:pPr algn="l"/>
            <a:r>
              <a:rPr lang="en-US" dirty="0"/>
              <a:t>A giant at redwood tree illustrating the passage</a:t>
            </a:r>
          </a:p>
          <a:p>
            <a:pPr algn="l"/>
            <a:r>
              <a:rPr lang="en-US" dirty="0"/>
              <a:t>of time within its’ growth rings</a:t>
            </a:r>
          </a:p>
        </p:txBody>
      </p:sp>
      <p:pic>
        <p:nvPicPr>
          <p:cNvPr id="6" name="Picture 5" descr="EdgeWeak.png">
            <a:extLst>
              <a:ext uri="{FF2B5EF4-FFF2-40B4-BE49-F238E27FC236}">
                <a16:creationId xmlns:a16="http://schemas.microsoft.com/office/drawing/2014/main" id="{B91D665D-D11B-31EF-191E-AA34B8F6C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619" y="3958542"/>
            <a:ext cx="2583832" cy="2530126"/>
          </a:xfrm>
          <a:prstGeom prst="rect">
            <a:avLst/>
          </a:prstGeom>
        </p:spPr>
      </p:pic>
      <p:pic>
        <p:nvPicPr>
          <p:cNvPr id="7" name="Picture 6" descr="lowMachWeak.png">
            <a:extLst>
              <a:ext uri="{FF2B5EF4-FFF2-40B4-BE49-F238E27FC236}">
                <a16:creationId xmlns:a16="http://schemas.microsoft.com/office/drawing/2014/main" id="{02D49FDE-BDF1-7BAB-580C-3613A1140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665" y="3958542"/>
            <a:ext cx="2742181" cy="2530126"/>
          </a:xfrm>
          <a:prstGeom prst="rect">
            <a:avLst/>
          </a:prstGeom>
        </p:spPr>
      </p:pic>
      <p:sp>
        <p:nvSpPr>
          <p:cNvPr id="9" name="TextBox 8">
            <a:extLst>
              <a:ext uri="{FF2B5EF4-FFF2-40B4-BE49-F238E27FC236}">
                <a16:creationId xmlns:a16="http://schemas.microsoft.com/office/drawing/2014/main" id="{539411C3-0B60-C20C-E68D-29CBDD780DA6}"/>
              </a:ext>
            </a:extLst>
          </p:cNvPr>
          <p:cNvSpPr txBox="1"/>
          <p:nvPr/>
        </p:nvSpPr>
        <p:spPr>
          <a:xfrm>
            <a:off x="7129220" y="6555785"/>
            <a:ext cx="0" cy="0"/>
          </a:xfrm>
          <a:prstGeom prst="rect">
            <a:avLst/>
          </a:prstGeom>
        </p:spPr>
        <p:txBody>
          <a:bodyPr vert="horz" wrap="none" lIns="91440" tIns="45720" rIns="91440" bIns="45720" rtlCol="0">
            <a:noAutofit/>
          </a:bodyPr>
          <a:lstStyle/>
          <a:p>
            <a:pPr algn="l"/>
            <a:r>
              <a:rPr lang="en-US" dirty="0"/>
              <a:t>Lin et al., Parallel Proc. Letters, (2014)</a:t>
            </a:r>
          </a:p>
        </p:txBody>
      </p:sp>
    </p:spTree>
    <p:extLst>
      <p:ext uri="{BB962C8B-B14F-4D97-AF65-F5344CB8AC3E}">
        <p14:creationId xmlns:p14="http://schemas.microsoft.com/office/powerpoint/2010/main" val="163457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D602-5E81-BF47-BA4F-B4A3411D57CA}"/>
              </a:ext>
            </a:extLst>
          </p:cNvPr>
          <p:cNvSpPr>
            <a:spLocks noGrp="1"/>
          </p:cNvSpPr>
          <p:nvPr>
            <p:ph type="title"/>
          </p:nvPr>
        </p:nvSpPr>
        <p:spPr/>
        <p:txBody>
          <a:bodyPr/>
          <a:lstStyle/>
          <a:p>
            <a:r>
              <a:rPr lang="en-US" dirty="0"/>
              <a:t>Routine Examples of HPC Centering Sandia’s low-Mach Capability</a:t>
            </a:r>
          </a:p>
        </p:txBody>
      </p:sp>
      <p:sp>
        <p:nvSpPr>
          <p:cNvPr id="3" name="Slide Number Placeholder 2">
            <a:extLst>
              <a:ext uri="{FF2B5EF4-FFF2-40B4-BE49-F238E27FC236}">
                <a16:creationId xmlns:a16="http://schemas.microsoft.com/office/drawing/2014/main" id="{32BB5E83-6743-2D46-A016-4BB87A3E288F}"/>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8" name="TextBox 7">
            <a:extLst>
              <a:ext uri="{FF2B5EF4-FFF2-40B4-BE49-F238E27FC236}">
                <a16:creationId xmlns:a16="http://schemas.microsoft.com/office/drawing/2014/main" id="{C14524AC-F384-94C1-A385-EE1D4238469C}"/>
              </a:ext>
            </a:extLst>
          </p:cNvPr>
          <p:cNvSpPr txBox="1"/>
          <p:nvPr/>
        </p:nvSpPr>
        <p:spPr>
          <a:xfrm>
            <a:off x="6002767" y="6583680"/>
            <a:ext cx="0" cy="0"/>
          </a:xfrm>
          <a:prstGeom prst="rect">
            <a:avLst/>
          </a:prstGeom>
        </p:spPr>
        <p:txBody>
          <a:bodyPr vert="horz" wrap="none" lIns="91440" tIns="45720" rIns="91440" bIns="45720" rtlCol="0">
            <a:noAutofit/>
          </a:bodyPr>
          <a:lstStyle/>
          <a:p>
            <a:pPr algn="l"/>
            <a:endParaRPr lang="en-US" dirty="0"/>
          </a:p>
        </p:txBody>
      </p:sp>
      <p:pic>
        <p:nvPicPr>
          <p:cNvPr id="29" name="Picture 28">
            <a:extLst>
              <a:ext uri="{FF2B5EF4-FFF2-40B4-BE49-F238E27FC236}">
                <a16:creationId xmlns:a16="http://schemas.microsoft.com/office/drawing/2014/main" id="{7F4680B9-C046-88BC-E336-A9D7C372D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0" y="3640488"/>
            <a:ext cx="4114800" cy="2750485"/>
          </a:xfrm>
          <a:prstGeom prst="rect">
            <a:avLst/>
          </a:prstGeom>
        </p:spPr>
      </p:pic>
      <p:sp>
        <p:nvSpPr>
          <p:cNvPr id="31" name="TextBox 30">
            <a:extLst>
              <a:ext uri="{FF2B5EF4-FFF2-40B4-BE49-F238E27FC236}">
                <a16:creationId xmlns:a16="http://schemas.microsoft.com/office/drawing/2014/main" id="{8662728F-3292-7C32-34C6-584057178BB7}"/>
              </a:ext>
            </a:extLst>
          </p:cNvPr>
          <p:cNvSpPr txBox="1"/>
          <p:nvPr/>
        </p:nvSpPr>
        <p:spPr>
          <a:xfrm>
            <a:off x="268089" y="6420139"/>
            <a:ext cx="3897221" cy="369332"/>
          </a:xfrm>
          <a:prstGeom prst="rect">
            <a:avLst/>
          </a:prstGeom>
          <a:noFill/>
        </p:spPr>
        <p:txBody>
          <a:bodyPr wrap="none" rtlCol="0">
            <a:spAutoFit/>
          </a:bodyPr>
          <a:lstStyle/>
          <a:p>
            <a:r>
              <a:rPr lang="en-US" dirty="0"/>
              <a:t>O(6) billion wind energy application</a:t>
            </a:r>
          </a:p>
        </p:txBody>
      </p:sp>
      <p:sp>
        <p:nvSpPr>
          <p:cNvPr id="32" name="TextBox 31">
            <a:extLst>
              <a:ext uri="{FF2B5EF4-FFF2-40B4-BE49-F238E27FC236}">
                <a16:creationId xmlns:a16="http://schemas.microsoft.com/office/drawing/2014/main" id="{B6C3CF52-8D1D-8329-716F-91FD68597E73}"/>
              </a:ext>
            </a:extLst>
          </p:cNvPr>
          <p:cNvSpPr txBox="1"/>
          <p:nvPr/>
        </p:nvSpPr>
        <p:spPr>
          <a:xfrm>
            <a:off x="4619141" y="3602821"/>
            <a:ext cx="7606570" cy="369332"/>
          </a:xfrm>
          <a:prstGeom prst="rect">
            <a:avLst/>
          </a:prstGeom>
          <a:noFill/>
        </p:spPr>
        <p:txBody>
          <a:bodyPr wrap="none" rtlCol="0">
            <a:spAutoFit/>
          </a:bodyPr>
          <a:lstStyle/>
          <a:p>
            <a:r>
              <a:rPr lang="en-US" dirty="0"/>
              <a:t>O(2) billion DNS impinging jet, velocity (vertical) and heat flux; Q-criterion</a:t>
            </a:r>
          </a:p>
        </p:txBody>
      </p:sp>
      <p:pic>
        <p:nvPicPr>
          <p:cNvPr id="33" name="Picture 32">
            <a:extLst>
              <a:ext uri="{FF2B5EF4-FFF2-40B4-BE49-F238E27FC236}">
                <a16:creationId xmlns:a16="http://schemas.microsoft.com/office/drawing/2014/main" id="{53680E0B-1ACC-B4EA-B068-E144AFE1767B}"/>
              </a:ext>
            </a:extLst>
          </p:cNvPr>
          <p:cNvPicPr>
            <a:picLocks noChangeAspect="1"/>
          </p:cNvPicPr>
          <p:nvPr/>
        </p:nvPicPr>
        <p:blipFill>
          <a:blip r:embed="rId3"/>
          <a:stretch>
            <a:fillRect/>
          </a:stretch>
        </p:blipFill>
        <p:spPr>
          <a:xfrm>
            <a:off x="4599549" y="4017914"/>
            <a:ext cx="3487316" cy="2286000"/>
          </a:xfrm>
          <a:prstGeom prst="rect">
            <a:avLst/>
          </a:prstGeom>
        </p:spPr>
      </p:pic>
      <p:pic>
        <p:nvPicPr>
          <p:cNvPr id="34" name="Picture 33">
            <a:extLst>
              <a:ext uri="{FF2B5EF4-FFF2-40B4-BE49-F238E27FC236}">
                <a16:creationId xmlns:a16="http://schemas.microsoft.com/office/drawing/2014/main" id="{63EB32CD-F652-1267-CC43-64942F07F80C}"/>
              </a:ext>
            </a:extLst>
          </p:cNvPr>
          <p:cNvPicPr>
            <a:picLocks noChangeAspect="1"/>
          </p:cNvPicPr>
          <p:nvPr/>
        </p:nvPicPr>
        <p:blipFill rotWithShape="1">
          <a:blip r:embed="rId4"/>
          <a:srcRect l="21462" r="18749"/>
          <a:stretch/>
        </p:blipFill>
        <p:spPr>
          <a:xfrm>
            <a:off x="7350090" y="5453222"/>
            <a:ext cx="415782" cy="695418"/>
          </a:xfrm>
          <a:prstGeom prst="rect">
            <a:avLst/>
          </a:prstGeom>
        </p:spPr>
      </p:pic>
      <p:pic>
        <p:nvPicPr>
          <p:cNvPr id="35" name="Picture 34">
            <a:extLst>
              <a:ext uri="{FF2B5EF4-FFF2-40B4-BE49-F238E27FC236}">
                <a16:creationId xmlns:a16="http://schemas.microsoft.com/office/drawing/2014/main" id="{324C950E-CA97-896B-3108-265AD93C8FF5}"/>
              </a:ext>
            </a:extLst>
          </p:cNvPr>
          <p:cNvPicPr>
            <a:picLocks noChangeAspect="1"/>
          </p:cNvPicPr>
          <p:nvPr/>
        </p:nvPicPr>
        <p:blipFill>
          <a:blip r:embed="rId5"/>
          <a:stretch>
            <a:fillRect/>
          </a:stretch>
        </p:blipFill>
        <p:spPr>
          <a:xfrm>
            <a:off x="7765872" y="4084600"/>
            <a:ext cx="3974969" cy="2286000"/>
          </a:xfrm>
          <a:prstGeom prst="rect">
            <a:avLst/>
          </a:prstGeom>
        </p:spPr>
      </p:pic>
      <p:sp>
        <p:nvSpPr>
          <p:cNvPr id="36" name="TextBox 35">
            <a:extLst>
              <a:ext uri="{FF2B5EF4-FFF2-40B4-BE49-F238E27FC236}">
                <a16:creationId xmlns:a16="http://schemas.microsoft.com/office/drawing/2014/main" id="{BE7135B9-C092-EF30-24D9-73E6728DB017}"/>
              </a:ext>
            </a:extLst>
          </p:cNvPr>
          <p:cNvSpPr txBox="1"/>
          <p:nvPr/>
        </p:nvSpPr>
        <p:spPr>
          <a:xfrm>
            <a:off x="6381208" y="6303914"/>
            <a:ext cx="3520516" cy="369332"/>
          </a:xfrm>
          <a:prstGeom prst="rect">
            <a:avLst/>
          </a:prstGeom>
          <a:noFill/>
        </p:spPr>
        <p:txBody>
          <a:bodyPr wrap="none" rtlCol="0">
            <a:spAutoFit/>
          </a:bodyPr>
          <a:lstStyle/>
          <a:p>
            <a:r>
              <a:rPr lang="en-US" dirty="0"/>
              <a:t>O(200) million multi-physics fire</a:t>
            </a:r>
          </a:p>
        </p:txBody>
      </p:sp>
      <p:pic>
        <p:nvPicPr>
          <p:cNvPr id="38" name="Picture 37">
            <a:extLst>
              <a:ext uri="{FF2B5EF4-FFF2-40B4-BE49-F238E27FC236}">
                <a16:creationId xmlns:a16="http://schemas.microsoft.com/office/drawing/2014/main" id="{75DFCB09-A50E-46B4-F48D-7B5F7B4019C9}"/>
              </a:ext>
            </a:extLst>
          </p:cNvPr>
          <p:cNvPicPr>
            <a:picLocks noChangeAspect="1"/>
          </p:cNvPicPr>
          <p:nvPr/>
        </p:nvPicPr>
        <p:blipFill>
          <a:blip r:embed="rId6"/>
          <a:stretch>
            <a:fillRect/>
          </a:stretch>
        </p:blipFill>
        <p:spPr>
          <a:xfrm>
            <a:off x="4622646" y="1170145"/>
            <a:ext cx="5174133" cy="2304288"/>
          </a:xfrm>
          <a:prstGeom prst="rect">
            <a:avLst/>
          </a:prstGeom>
        </p:spPr>
      </p:pic>
      <p:pic>
        <p:nvPicPr>
          <p:cNvPr id="28" name="Picture 27">
            <a:extLst>
              <a:ext uri="{FF2B5EF4-FFF2-40B4-BE49-F238E27FC236}">
                <a16:creationId xmlns:a16="http://schemas.microsoft.com/office/drawing/2014/main" id="{48CDF825-5C2D-4C77-1F8A-1F2D9661C6D4}"/>
              </a:ext>
            </a:extLst>
          </p:cNvPr>
          <p:cNvPicPr>
            <a:picLocks noChangeAspect="1"/>
          </p:cNvPicPr>
          <p:nvPr/>
        </p:nvPicPr>
        <p:blipFill rotWithShape="1">
          <a:blip r:embed="rId7"/>
          <a:srcRect t="18814"/>
          <a:stretch/>
        </p:blipFill>
        <p:spPr>
          <a:xfrm>
            <a:off x="8363446" y="1170145"/>
            <a:ext cx="3765442" cy="2304288"/>
          </a:xfrm>
          <a:prstGeom prst="rect">
            <a:avLst/>
          </a:prstGeom>
        </p:spPr>
      </p:pic>
      <p:pic>
        <p:nvPicPr>
          <p:cNvPr id="39" name="Picture 38">
            <a:extLst>
              <a:ext uri="{FF2B5EF4-FFF2-40B4-BE49-F238E27FC236}">
                <a16:creationId xmlns:a16="http://schemas.microsoft.com/office/drawing/2014/main" id="{B36CD8E9-9D86-8FE5-2412-DF1136759567}"/>
              </a:ext>
            </a:extLst>
          </p:cNvPr>
          <p:cNvPicPr>
            <a:picLocks noChangeAspect="1"/>
          </p:cNvPicPr>
          <p:nvPr/>
        </p:nvPicPr>
        <p:blipFill rotWithShape="1">
          <a:blip r:embed="rId4"/>
          <a:srcRect l="21462" r="18749"/>
          <a:stretch/>
        </p:blipFill>
        <p:spPr>
          <a:xfrm>
            <a:off x="10810047" y="5901628"/>
            <a:ext cx="109342" cy="182880"/>
          </a:xfrm>
          <a:prstGeom prst="rect">
            <a:avLst/>
          </a:prstGeom>
        </p:spPr>
      </p:pic>
      <p:pic>
        <p:nvPicPr>
          <p:cNvPr id="4" name="Picture 3" descr="calc_vort_x_contour_and_slices1_A.0000.png">
            <a:extLst>
              <a:ext uri="{FF2B5EF4-FFF2-40B4-BE49-F238E27FC236}">
                <a16:creationId xmlns:a16="http://schemas.microsoft.com/office/drawing/2014/main" id="{AF646207-C9F3-CC71-407A-8E2C54903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879" y="1155375"/>
            <a:ext cx="4096512" cy="2304288"/>
          </a:xfrm>
          <a:prstGeom prst="rect">
            <a:avLst/>
          </a:prstGeom>
        </p:spPr>
      </p:pic>
    </p:spTree>
    <p:extLst>
      <p:ext uri="{BB962C8B-B14F-4D97-AF65-F5344CB8AC3E}">
        <p14:creationId xmlns:p14="http://schemas.microsoft.com/office/powerpoint/2010/main" val="367378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4973-9BA0-4E4C-84BE-390088BE7659}"/>
              </a:ext>
            </a:extLst>
          </p:cNvPr>
          <p:cNvSpPr>
            <a:spLocks noGrp="1"/>
          </p:cNvSpPr>
          <p:nvPr>
            <p:ph type="title"/>
          </p:nvPr>
        </p:nvSpPr>
        <p:spPr/>
        <p:txBody>
          <a:bodyPr/>
          <a:lstStyle/>
          <a:p>
            <a:r>
              <a:rPr lang="en-US" dirty="0"/>
              <a:t>WEC Unique Challenges</a:t>
            </a:r>
          </a:p>
        </p:txBody>
      </p:sp>
      <p:sp>
        <p:nvSpPr>
          <p:cNvPr id="3" name="Slide Number Placeholder 2">
            <a:extLst>
              <a:ext uri="{FF2B5EF4-FFF2-40B4-BE49-F238E27FC236}">
                <a16:creationId xmlns:a16="http://schemas.microsoft.com/office/drawing/2014/main" id="{E6C54F82-D14B-AA45-A7EB-4F7911171AF6}"/>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10" name="Content Placeholder 9">
            <a:extLst>
              <a:ext uri="{FF2B5EF4-FFF2-40B4-BE49-F238E27FC236}">
                <a16:creationId xmlns:a16="http://schemas.microsoft.com/office/drawing/2014/main" id="{B6C25CF7-527E-D048-A865-1B0FC328EAC5}"/>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096102" y="3867838"/>
            <a:ext cx="3763016" cy="2416717"/>
          </a:xfrm>
        </p:spPr>
      </p:pic>
      <p:sp>
        <p:nvSpPr>
          <p:cNvPr id="11" name="TextBox 10">
            <a:extLst>
              <a:ext uri="{FF2B5EF4-FFF2-40B4-BE49-F238E27FC236}">
                <a16:creationId xmlns:a16="http://schemas.microsoft.com/office/drawing/2014/main" id="{F9A08DEE-5F06-A246-8CD1-D2BB7C4B8B9A}"/>
              </a:ext>
            </a:extLst>
          </p:cNvPr>
          <p:cNvSpPr txBox="1"/>
          <p:nvPr/>
        </p:nvSpPr>
        <p:spPr>
          <a:xfrm>
            <a:off x="8539059" y="6489927"/>
            <a:ext cx="0" cy="0"/>
          </a:xfrm>
          <a:prstGeom prst="rect">
            <a:avLst/>
          </a:prstGeom>
        </p:spPr>
        <p:txBody>
          <a:bodyPr vert="horz" wrap="none" lIns="91440" tIns="45720" rIns="91440" bIns="45720" rtlCol="0">
            <a:noAutofit/>
          </a:bodyPr>
          <a:lstStyle/>
          <a:p>
            <a:pPr algn="l"/>
            <a:r>
              <a:rPr lang="en-US" dirty="0"/>
              <a:t>Coe et al., SAND2016-10094</a:t>
            </a:r>
          </a:p>
        </p:txBody>
      </p:sp>
      <p:pic>
        <p:nvPicPr>
          <p:cNvPr id="5" name="Picture 4">
            <a:extLst>
              <a:ext uri="{FF2B5EF4-FFF2-40B4-BE49-F238E27FC236}">
                <a16:creationId xmlns:a16="http://schemas.microsoft.com/office/drawing/2014/main" id="{AF89A3FE-52CA-00E9-2A2C-B869947DFD3C}"/>
              </a:ext>
            </a:extLst>
          </p:cNvPr>
          <p:cNvPicPr>
            <a:picLocks noChangeAspect="1"/>
          </p:cNvPicPr>
          <p:nvPr/>
        </p:nvPicPr>
        <p:blipFill rotWithShape="1">
          <a:blip r:embed="rId3"/>
          <a:srcRect l="16207" t="16471" r="23219" b="10684"/>
          <a:stretch/>
        </p:blipFill>
        <p:spPr>
          <a:xfrm>
            <a:off x="7301345" y="328110"/>
            <a:ext cx="4588792" cy="3050462"/>
          </a:xfrm>
          <a:prstGeom prst="rect">
            <a:avLst/>
          </a:prstGeom>
        </p:spPr>
      </p:pic>
      <p:sp>
        <p:nvSpPr>
          <p:cNvPr id="6" name="Content Placeholder 3">
            <a:extLst>
              <a:ext uri="{FF2B5EF4-FFF2-40B4-BE49-F238E27FC236}">
                <a16:creationId xmlns:a16="http://schemas.microsoft.com/office/drawing/2014/main" id="{6C14EE7A-6D74-DC6D-F363-2EB487A19607}"/>
              </a:ext>
            </a:extLst>
          </p:cNvPr>
          <p:cNvSpPr txBox="1">
            <a:spLocks/>
          </p:cNvSpPr>
          <p:nvPr/>
        </p:nvSpPr>
        <p:spPr>
          <a:xfrm>
            <a:off x="647700" y="1409700"/>
            <a:ext cx="6653645" cy="5327276"/>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While multi-physics coupling (thermal radiation, conjugate heat transfer, etc.) is absent, many new challenges exist including:</a:t>
            </a:r>
          </a:p>
          <a:p>
            <a:pPr marL="342900" indent="-342900">
              <a:buFont typeface="Arial" panose="020B0604020202020204" pitchFamily="34" charset="0"/>
              <a:buChar char="•"/>
            </a:pPr>
            <a:r>
              <a:rPr lang="en-US" dirty="0"/>
              <a:t>Floating, moving object </a:t>
            </a:r>
          </a:p>
          <a:p>
            <a:pPr marL="342900" indent="-342900">
              <a:buFont typeface="Arial" panose="020B0604020202020204" pitchFamily="34" charset="0"/>
              <a:buChar char="•"/>
            </a:pPr>
            <a:r>
              <a:rPr lang="en-US" dirty="0"/>
              <a:t>Multiphase volume of fluid equation:</a:t>
            </a:r>
          </a:p>
          <a:p>
            <a:pPr marL="726948" lvl="1" indent="-342900">
              <a:buFont typeface="Arial" panose="020B0604020202020204" pitchFamily="34" charset="0"/>
              <a:buChar char="•"/>
            </a:pPr>
            <a:r>
              <a:rPr lang="en-US" dirty="0"/>
              <a:t>0 in air, 1 in water</a:t>
            </a:r>
          </a:p>
          <a:p>
            <a:pPr marL="726948" lvl="1" indent="-342900">
              <a:buFont typeface="Arial" panose="020B0604020202020204" pitchFamily="34" charset="0"/>
              <a:buChar char="•"/>
            </a:pPr>
            <a:r>
              <a:rPr lang="en-US" dirty="0"/>
              <a:t>Equation lacks diffusion, thereby driving sophisticated stabilization approaches</a:t>
            </a:r>
          </a:p>
          <a:p>
            <a:pPr marL="342900" indent="-342900">
              <a:buFont typeface="Arial" panose="020B0604020202020204" pitchFamily="34" charset="0"/>
              <a:buChar char="•"/>
            </a:pPr>
            <a:r>
              <a:rPr lang="en-US" dirty="0"/>
              <a:t>Object’s trajectory is not known a priori</a:t>
            </a:r>
          </a:p>
          <a:p>
            <a:pPr marL="726948" lvl="1" indent="-342900">
              <a:buFont typeface="Arial" panose="020B0604020202020204" pitchFamily="34" charset="0"/>
              <a:buChar char="•"/>
            </a:pPr>
            <a:r>
              <a:rPr lang="en-US" dirty="0"/>
              <a:t>Six degree-of-freedom coupling infrastructure</a:t>
            </a:r>
          </a:p>
          <a:p>
            <a:pPr marL="726948" lvl="1" indent="-342900">
              <a:buFont typeface="Arial" panose="020B0604020202020204" pitchFamily="34" charset="0"/>
              <a:buChar char="•"/>
            </a:pPr>
            <a:r>
              <a:rPr lang="en-US" dirty="0"/>
              <a:t>Given a surface force, how does the object move? </a:t>
            </a:r>
          </a:p>
          <a:p>
            <a:pPr marL="342900" indent="-342900">
              <a:buFont typeface="Arial" panose="020B0604020202020204" pitchFamily="34" charset="0"/>
              <a:buChar char="•"/>
            </a:pPr>
            <a:r>
              <a:rPr lang="en-US" dirty="0"/>
              <a:t>Changing mesh connectivity that requires: </a:t>
            </a:r>
          </a:p>
          <a:p>
            <a:pPr marL="726948" lvl="1" indent="-342900">
              <a:buFont typeface="Arial" panose="020B0604020202020204" pitchFamily="34" charset="0"/>
              <a:buChar char="•"/>
            </a:pPr>
            <a:r>
              <a:rPr lang="en-US" dirty="0"/>
              <a:t>Parallel searches</a:t>
            </a:r>
          </a:p>
          <a:p>
            <a:pPr marL="726948" lvl="1" indent="-342900">
              <a:buFont typeface="Arial" panose="020B0604020202020204" pitchFamily="34" charset="0"/>
              <a:buChar char="•"/>
            </a:pPr>
            <a:r>
              <a:rPr lang="en-US" dirty="0"/>
              <a:t>Linear solver connectivity re-initialization</a:t>
            </a:r>
          </a:p>
          <a:p>
            <a:pPr marL="726948" lvl="1" indent="-342900">
              <a:buFont typeface="Arial" panose="020B0604020202020204" pitchFamily="34" charset="0"/>
              <a:buChar char="•"/>
            </a:pPr>
            <a:r>
              <a:rPr lang="en-US" dirty="0"/>
              <a:t>Preconditioner re-initialization</a:t>
            </a:r>
          </a:p>
        </p:txBody>
      </p:sp>
      <p:sp>
        <p:nvSpPr>
          <p:cNvPr id="7" name="TextBox 6">
            <a:extLst>
              <a:ext uri="{FF2B5EF4-FFF2-40B4-BE49-F238E27FC236}">
                <a16:creationId xmlns:a16="http://schemas.microsoft.com/office/drawing/2014/main" id="{C8091E01-8B07-704B-719F-2CA95980B1A8}"/>
              </a:ext>
            </a:extLst>
          </p:cNvPr>
          <p:cNvSpPr txBox="1"/>
          <p:nvPr/>
        </p:nvSpPr>
        <p:spPr>
          <a:xfrm>
            <a:off x="8021782" y="3505200"/>
            <a:ext cx="0" cy="0"/>
          </a:xfrm>
          <a:prstGeom prst="rect">
            <a:avLst/>
          </a:prstGeom>
        </p:spPr>
        <p:txBody>
          <a:bodyPr vert="horz" wrap="none" lIns="91440" tIns="45720" rIns="91440" bIns="45720" rtlCol="0">
            <a:noAutofit/>
          </a:bodyPr>
          <a:lstStyle/>
          <a:p>
            <a:pPr algn="l"/>
            <a:r>
              <a:rPr lang="en-US" dirty="0"/>
              <a:t>Wave energy converter (WEC) buoy drop</a:t>
            </a:r>
          </a:p>
        </p:txBody>
      </p:sp>
    </p:spTree>
    <p:extLst>
      <p:ext uri="{BB962C8B-B14F-4D97-AF65-F5344CB8AC3E}">
        <p14:creationId xmlns:p14="http://schemas.microsoft.com/office/powerpoint/2010/main" val="353029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sp>
        <p:nvSpPr>
          <p:cNvPr id="6" name="Oval 5">
            <a:extLst>
              <a:ext uri="{FF2B5EF4-FFF2-40B4-BE49-F238E27FC236}">
                <a16:creationId xmlns:a16="http://schemas.microsoft.com/office/drawing/2014/main" id="{372FBF7C-53F2-E9B3-3FC2-9C7F79C47A40}"/>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Presentation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lnSpcReduction="10000"/>
          </a:bodyPr>
          <a:lstStyle/>
          <a:p>
            <a:pPr marL="342900" indent="-342900">
              <a:buFont typeface="Arial" panose="020B0604020202020204" pitchFamily="34" charset="0"/>
              <a:buChar char="•"/>
            </a:pPr>
            <a:r>
              <a:rPr lang="en-US" dirty="0"/>
              <a:t>Background</a:t>
            </a:r>
          </a:p>
          <a:p>
            <a:pPr marL="342900" indent="-342900">
              <a:buFont typeface="Arial" panose="020B0604020202020204" pitchFamily="34" charset="0"/>
              <a:buChar char="•"/>
            </a:pPr>
            <a:r>
              <a:rPr lang="en-US" dirty="0"/>
              <a:t>Essential Attributes for a Wave Energy Converter Mod/Sim Tool:</a:t>
            </a:r>
          </a:p>
          <a:p>
            <a:pPr marL="726948" lvl="1" indent="-342900">
              <a:buFont typeface="Arial" panose="020B0604020202020204" pitchFamily="34" charset="0"/>
              <a:buChar char="•"/>
            </a:pPr>
            <a:r>
              <a:rPr lang="en-US" dirty="0"/>
              <a:t>Low-Mach numerical approach that efficiently manages complex geometries</a:t>
            </a:r>
          </a:p>
          <a:p>
            <a:pPr marL="726948" lvl="1" indent="-342900">
              <a:buFont typeface="Arial" panose="020B0604020202020204" pitchFamily="34" charset="0"/>
              <a:buChar char="•"/>
            </a:pPr>
            <a:r>
              <a:rPr lang="en-US" dirty="0"/>
              <a:t>Design-order</a:t>
            </a:r>
          </a:p>
          <a:p>
            <a:pPr marL="726948" lvl="1" indent="-342900">
              <a:buFont typeface="Arial" panose="020B0604020202020204" pitchFamily="34" charset="0"/>
              <a:buChar char="•"/>
            </a:pPr>
            <a:r>
              <a:rPr lang="en-US" dirty="0"/>
              <a:t>Efficient/Scalable</a:t>
            </a:r>
          </a:p>
          <a:p>
            <a:pPr marL="342900" indent="-342900">
              <a:buFont typeface="Arial" panose="020B0604020202020204" pitchFamily="34" charset="0"/>
              <a:buChar char="•"/>
            </a:pPr>
            <a:r>
              <a:rPr lang="en-US" dirty="0"/>
              <a:t>Three Numerical Regimes:</a:t>
            </a:r>
          </a:p>
          <a:p>
            <a:pPr marL="726948" lvl="1" indent="-342900">
              <a:buFont typeface="Arial" panose="020B0604020202020204" pitchFamily="34" charset="0"/>
              <a:buChar char="•"/>
            </a:pPr>
            <a:r>
              <a:rPr lang="en-US" dirty="0"/>
              <a:t>Fluid Mechanics</a:t>
            </a:r>
          </a:p>
          <a:p>
            <a:pPr marL="726948" lvl="1" indent="-342900">
              <a:buFont typeface="Arial" panose="020B0604020202020204" pitchFamily="34" charset="0"/>
              <a:buChar char="•"/>
            </a:pPr>
            <a:r>
              <a:rPr lang="en-US" dirty="0"/>
              <a:t>Volume of Fluid (VOF)</a:t>
            </a:r>
          </a:p>
          <a:p>
            <a:pPr marL="726948" lvl="1" indent="-342900">
              <a:buFont typeface="Arial" panose="020B0604020202020204" pitchFamily="34" charset="0"/>
              <a:buChar char="•"/>
            </a:pPr>
            <a:r>
              <a:rPr lang="en-US" dirty="0"/>
              <a:t>Mesh Movement</a:t>
            </a:r>
          </a:p>
          <a:p>
            <a:pPr marL="342900" indent="-342900">
              <a:buFont typeface="Arial" panose="020B0604020202020204" pitchFamily="34" charset="0"/>
              <a:buChar char="•"/>
            </a:pPr>
            <a:r>
              <a:rPr lang="en-US" dirty="0"/>
              <a:t>Presentation Themes Include:</a:t>
            </a:r>
          </a:p>
          <a:p>
            <a:pPr marL="726948" lvl="1" indent="-342900">
              <a:buFont typeface="Arial" panose="020B0604020202020204" pitchFamily="34" charset="0"/>
              <a:buChar char="•"/>
            </a:pPr>
            <a:r>
              <a:rPr lang="en-US" dirty="0"/>
              <a:t>Numerical Methods Development </a:t>
            </a:r>
          </a:p>
          <a:p>
            <a:pPr marL="726948" lvl="1" indent="-342900">
              <a:buFont typeface="Arial" panose="020B0604020202020204" pitchFamily="34" charset="0"/>
              <a:buChar char="•"/>
            </a:pPr>
            <a:r>
              <a:rPr lang="en-US" dirty="0"/>
              <a:t>Verification</a:t>
            </a:r>
          </a:p>
          <a:p>
            <a:pPr marL="726948" lvl="1" indent="-342900">
              <a:buFont typeface="Arial" panose="020B0604020202020204" pitchFamily="34" charset="0"/>
              <a:buChar char="•"/>
            </a:pPr>
            <a:r>
              <a:rPr lang="en-US" dirty="0"/>
              <a:t>Validation</a:t>
            </a:r>
          </a:p>
          <a:p>
            <a:pPr marL="342900" indent="-342900">
              <a:buFont typeface="Arial" panose="020B0604020202020204" pitchFamily="34" charset="0"/>
              <a:buChar char="•"/>
            </a:pPr>
            <a:r>
              <a:rPr lang="en-US" dirty="0"/>
              <a:t>Objective: Establish Credibility </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a:t>
            </a:r>
            <a:br>
              <a:rPr lang="en-US" dirty="0"/>
            </a:br>
            <a:r>
              <a:rPr lang="en-US" dirty="0"/>
              <a:t>Sharpening + Advection Stabilization + Interface Smoothing</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algn="l"/>
            <a:r>
              <a:rPr lang="en-US" dirty="0"/>
              <a:t>VOF equation with PDE-based sharpening (to mitigate numerical diffusion) that includes novel residual-based stabilization, Domino and Horne, Renew. Energy, (2022)</a:t>
            </a:r>
          </a:p>
        </p:txBody>
      </p:sp>
      <p:pic>
        <p:nvPicPr>
          <p:cNvPr id="10" name="Picture 9">
            <a:extLst>
              <a:ext uri="{FF2B5EF4-FFF2-40B4-BE49-F238E27FC236}">
                <a16:creationId xmlns:a16="http://schemas.microsoft.com/office/drawing/2014/main" id="{18FBC498-A8DF-6857-3AFC-002C9C15E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212" y="2838855"/>
            <a:ext cx="2451100" cy="787400"/>
          </a:xfrm>
          <a:prstGeom prst="rect">
            <a:avLst/>
          </a:prstGeom>
        </p:spPr>
      </p:pic>
      <p:pic>
        <p:nvPicPr>
          <p:cNvPr id="14" name="Picture 13">
            <a:extLst>
              <a:ext uri="{FF2B5EF4-FFF2-40B4-BE49-F238E27FC236}">
                <a16:creationId xmlns:a16="http://schemas.microsoft.com/office/drawing/2014/main" id="{7F416618-0AF2-1B9D-DFC0-40B73C2F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85" y="2190750"/>
            <a:ext cx="3263900" cy="30480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F4B9A-8812-D7A1-0122-110CB2FC9138}"/>
                  </a:ext>
                </a:extLst>
              </p:cNvPr>
              <p:cNvSpPr txBox="1"/>
              <p:nvPr/>
            </p:nvSpPr>
            <p:spPr>
              <a:xfrm>
                <a:off x="4073709" y="2981075"/>
                <a:ext cx="0" cy="0"/>
              </a:xfrm>
              <a:prstGeom prst="rect">
                <a:avLst/>
              </a:prstGeom>
            </p:spPr>
            <p:txBody>
              <a:bodyPr vert="horz" wrap="none" lIns="91440" tIns="45720" rIns="91440" bIns="45720" rtlCol="0">
                <a:noAutofit/>
              </a:bodyPr>
              <a:lstStyle/>
              <a:p>
                <a:pPr algn="l"/>
                <a:r>
                  <a:rPr lang="en-US" dirty="0"/>
                  <a:t>PDE-based sharpening with compression velocity</a:t>
                </a:r>
              </a:p>
              <a:p>
                <a:pPr algn="l"/>
                <a:r>
                  <a:rPr lang="en-US" dirty="0"/>
                  <a:t>in the direction of the interface normal,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𝑗</m:t>
                        </m:r>
                      </m:sub>
                      <m:sup>
                        <m:r>
                          <a:rPr lang="en-US" b="0" i="1" smtClean="0">
                            <a:latin typeface="Cambria Math" panose="02040503050406030204" pitchFamily="18" charset="0"/>
                          </a:rPr>
                          <m:t>𝐼</m:t>
                        </m:r>
                      </m:sup>
                    </m:sSubSup>
                  </m:oMath>
                </a14:m>
                <a:endParaRPr lang="en-US" dirty="0"/>
              </a:p>
            </p:txBody>
          </p:sp>
        </mc:Choice>
        <mc:Fallback xmlns="">
          <p:sp>
            <p:nvSpPr>
              <p:cNvPr id="15" name="TextBox 14">
                <a:extLst>
                  <a:ext uri="{FF2B5EF4-FFF2-40B4-BE49-F238E27FC236}">
                    <a16:creationId xmlns:a16="http://schemas.microsoft.com/office/drawing/2014/main" id="{0BCF4B9A-8812-D7A1-0122-110CB2FC9138}"/>
                  </a:ext>
                </a:extLst>
              </p:cNvPr>
              <p:cNvSpPr txBox="1">
                <a:spLocks noRot="1" noChangeAspect="1" noMove="1" noResize="1" noEditPoints="1" noAdjustHandles="1" noChangeArrowheads="1" noChangeShapeType="1" noTextEdit="1"/>
              </p:cNvSpPr>
              <p:nvPr/>
            </p:nvSpPr>
            <p:spPr>
              <a:xfrm>
                <a:off x="4073709" y="2981075"/>
                <a:ext cx="0" cy="0"/>
              </a:xfrm>
              <a:prstGeom prst="rect">
                <a:avLst/>
              </a:prstGeom>
              <a:blipFill>
                <a:blip r:embed="rId4"/>
                <a:stretch>
                  <a:fillRect l="-1100000" t="-600000" r="-40700000" b="-5600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3B6D318-2B6F-FCAF-F529-74104F81CD5E}"/>
              </a:ext>
            </a:extLst>
          </p:cNvPr>
          <p:cNvSpPr txBox="1"/>
          <p:nvPr/>
        </p:nvSpPr>
        <p:spPr>
          <a:xfrm>
            <a:off x="4073709" y="3754575"/>
            <a:ext cx="0" cy="0"/>
          </a:xfrm>
          <a:prstGeom prst="rect">
            <a:avLst/>
          </a:prstGeom>
        </p:spPr>
        <p:txBody>
          <a:bodyPr vert="horz" wrap="none" lIns="91440" tIns="45720" rIns="91440" bIns="45720" rtlCol="0">
            <a:noAutofit/>
          </a:bodyPr>
          <a:lstStyle/>
          <a:p>
            <a:pPr algn="l"/>
            <a:r>
              <a:rPr lang="en-US" dirty="0"/>
              <a:t>Streamwise-upwind, control volume (SUCV), </a:t>
            </a:r>
            <a:r>
              <a:rPr lang="en-US" dirty="0" err="1"/>
              <a:t>Swaminanthan</a:t>
            </a:r>
            <a:r>
              <a:rPr lang="en-US" dirty="0"/>
              <a:t> et al., Int. J. </a:t>
            </a:r>
            <a:r>
              <a:rPr lang="en-US" dirty="0" err="1"/>
              <a:t>Numer</a:t>
            </a:r>
            <a:r>
              <a:rPr lang="en-US" dirty="0"/>
              <a:t>. </a:t>
            </a:r>
          </a:p>
          <a:p>
            <a:pPr algn="l"/>
            <a:r>
              <a:rPr lang="en-US" dirty="0"/>
              <a:t>Meth. Engr. (1993); based on Streamwise Upwind Petrov-</a:t>
            </a:r>
            <a:r>
              <a:rPr lang="en-US" dirty="0" err="1"/>
              <a:t>Galerkin</a:t>
            </a:r>
            <a:r>
              <a:rPr lang="en-US" dirty="0"/>
              <a:t> (SUPG), </a:t>
            </a:r>
          </a:p>
          <a:p>
            <a:pPr algn="l"/>
            <a:r>
              <a:rPr lang="en-US" dirty="0"/>
              <a:t>Brooks and Hughes, </a:t>
            </a:r>
            <a:r>
              <a:rPr lang="en-US" i="0" u="none" strike="noStrike" dirty="0" err="1">
                <a:solidFill>
                  <a:srgbClr val="202124"/>
                </a:solidFill>
                <a:effectLst/>
              </a:rPr>
              <a:t>Comput</a:t>
            </a:r>
            <a:r>
              <a:rPr lang="en-US" i="0" u="none" strike="noStrike" dirty="0">
                <a:solidFill>
                  <a:srgbClr val="202124"/>
                </a:solidFill>
                <a:effectLst/>
              </a:rPr>
              <a:t>. Methods in Appl. Mech. Eng. (1982).</a:t>
            </a:r>
            <a:endParaRPr lang="en-US" dirty="0"/>
          </a:p>
        </p:txBody>
      </p:sp>
      <p:sp>
        <p:nvSpPr>
          <p:cNvPr id="17" name="TextBox 16">
            <a:extLst>
              <a:ext uri="{FF2B5EF4-FFF2-40B4-BE49-F238E27FC236}">
                <a16:creationId xmlns:a16="http://schemas.microsoft.com/office/drawing/2014/main" id="{51426FD7-20D4-2ABE-FBB3-0CE4708E8A0D}"/>
              </a:ext>
            </a:extLst>
          </p:cNvPr>
          <p:cNvSpPr txBox="1"/>
          <p:nvPr/>
        </p:nvSpPr>
        <p:spPr>
          <a:xfrm>
            <a:off x="4073709" y="4704675"/>
            <a:ext cx="0" cy="0"/>
          </a:xfrm>
          <a:prstGeom prst="rect">
            <a:avLst/>
          </a:prstGeom>
        </p:spPr>
        <p:txBody>
          <a:bodyPr vert="horz" wrap="none" lIns="91440" tIns="45720" rIns="91440" bIns="45720" rtlCol="0">
            <a:noAutofit/>
          </a:bodyPr>
          <a:lstStyle/>
          <a:p>
            <a:pPr algn="l"/>
            <a:r>
              <a:rPr lang="en-US" dirty="0"/>
              <a:t>Nonlinear stabilization operator (NSO); Motivated by Shakib et. al, </a:t>
            </a:r>
            <a:r>
              <a:rPr lang="en-US" i="0" u="none" strike="noStrike" dirty="0" err="1">
                <a:solidFill>
                  <a:srgbClr val="202124"/>
                </a:solidFill>
                <a:effectLst/>
              </a:rPr>
              <a:t>Comput</a:t>
            </a:r>
            <a:r>
              <a:rPr lang="en-US" i="0" u="none" strike="noStrike" dirty="0">
                <a:solidFill>
                  <a:srgbClr val="202124"/>
                </a:solidFill>
                <a:effectLst/>
              </a:rPr>
              <a:t>. </a:t>
            </a:r>
          </a:p>
          <a:p>
            <a:pPr algn="l"/>
            <a:r>
              <a:rPr lang="en-US" i="0" u="none" strike="noStrike" dirty="0">
                <a:solidFill>
                  <a:srgbClr val="202124"/>
                </a:solidFill>
                <a:effectLst/>
              </a:rPr>
              <a:t>Methods in Appl. Mech. Eng</a:t>
            </a:r>
            <a:r>
              <a:rPr lang="en-US" dirty="0">
                <a:solidFill>
                  <a:srgbClr val="202124"/>
                </a:solidFill>
              </a:rPr>
              <a:t>. </a:t>
            </a:r>
            <a:r>
              <a:rPr lang="en-US" i="0" u="none" strike="noStrike" dirty="0">
                <a:solidFill>
                  <a:srgbClr val="202124"/>
                </a:solidFill>
                <a:effectLst/>
              </a:rPr>
              <a:t>(1991),</a:t>
            </a:r>
            <a:r>
              <a:rPr lang="en-US" dirty="0">
                <a:solidFill>
                  <a:srgbClr val="202124"/>
                </a:solidFill>
              </a:rPr>
              <a:t> </a:t>
            </a:r>
            <a:r>
              <a:rPr lang="en-US" dirty="0"/>
              <a:t>discontinuity capturing operator </a:t>
            </a:r>
          </a:p>
          <a:p>
            <a:pPr algn="l"/>
            <a:r>
              <a:rPr lang="en-US" dirty="0"/>
              <a:t>(later termed NSO); </a:t>
            </a:r>
            <a:r>
              <a:rPr lang="en-US" dirty="0" err="1">
                <a:latin typeface="Symbol" pitchFamily="2" charset="2"/>
              </a:rPr>
              <a:t>n</a:t>
            </a:r>
            <a:r>
              <a:rPr lang="en-US" baseline="30000" dirty="0" err="1"/>
              <a:t>h</a:t>
            </a:r>
            <a:r>
              <a:rPr lang="en-US" dirty="0"/>
              <a:t> = f(R</a:t>
            </a:r>
            <a:r>
              <a:rPr lang="en-US" baseline="30000" dirty="0"/>
              <a:t>h</a:t>
            </a:r>
            <a:r>
              <a:rPr lang="en-US" dirty="0"/>
              <a:t>(</a:t>
            </a:r>
            <a:r>
              <a:rPr lang="en-US" dirty="0">
                <a:latin typeface="Symbol" pitchFamily="2" charset="2"/>
              </a:rPr>
              <a:t>a</a:t>
            </a:r>
            <a:r>
              <a:rPr lang="en-US" dirty="0"/>
              <a:t>)) NSO and SUCV avoids common gradient </a:t>
            </a:r>
          </a:p>
          <a:p>
            <a:pPr algn="l"/>
            <a:r>
              <a:rPr lang="en-US" dirty="0"/>
              <a:t>reconstruction techniques commonly used in unstructured formulations, see</a:t>
            </a:r>
          </a:p>
          <a:p>
            <a:pPr algn="l"/>
            <a:r>
              <a:rPr lang="en-US" dirty="0" err="1"/>
              <a:t>Tsui</a:t>
            </a:r>
            <a:r>
              <a:rPr lang="en-US" dirty="0"/>
              <a:t> et al., Int. J. Heat Mass Trans. (2009)</a:t>
            </a:r>
          </a:p>
          <a:p>
            <a:pPr algn="l"/>
            <a:endParaRPr lang="en-US" dirty="0"/>
          </a:p>
          <a:p>
            <a:pPr algn="l"/>
            <a:endParaRPr lang="en-US" dirty="0"/>
          </a:p>
          <a:p>
            <a:pPr algn="l"/>
            <a:endParaRPr lang="en-US" dirty="0"/>
          </a:p>
        </p:txBody>
      </p:sp>
      <p:pic>
        <p:nvPicPr>
          <p:cNvPr id="21" name="Picture 20">
            <a:extLst>
              <a:ext uri="{FF2B5EF4-FFF2-40B4-BE49-F238E27FC236}">
                <a16:creationId xmlns:a16="http://schemas.microsoft.com/office/drawing/2014/main" id="{BBF7701A-B901-56F6-E361-0C4987DFD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1" y="5498367"/>
            <a:ext cx="3784600" cy="1104900"/>
          </a:xfrm>
          <a:prstGeom prst="rect">
            <a:avLst/>
          </a:prstGeom>
        </p:spPr>
      </p:pic>
      <p:sp>
        <p:nvSpPr>
          <p:cNvPr id="22" name="TextBox 21">
            <a:extLst>
              <a:ext uri="{FF2B5EF4-FFF2-40B4-BE49-F238E27FC236}">
                <a16:creationId xmlns:a16="http://schemas.microsoft.com/office/drawing/2014/main" id="{6616A4A0-571F-DF85-15CB-8F494FC6C13A}"/>
              </a:ext>
            </a:extLst>
          </p:cNvPr>
          <p:cNvSpPr txBox="1"/>
          <p:nvPr/>
        </p:nvSpPr>
        <p:spPr>
          <a:xfrm>
            <a:off x="4073709" y="6297477"/>
            <a:ext cx="0" cy="0"/>
          </a:xfrm>
          <a:prstGeom prst="rect">
            <a:avLst/>
          </a:prstGeom>
        </p:spPr>
        <p:txBody>
          <a:bodyPr vert="horz" wrap="none" lIns="91440" tIns="45720" rIns="91440" bIns="45720" rtlCol="0">
            <a:noAutofit/>
          </a:bodyPr>
          <a:lstStyle/>
          <a:p>
            <a:pPr algn="l"/>
            <a:r>
              <a:rPr lang="en-US" dirty="0"/>
              <a:t>Nuance: interface normal can be computed using a smoothed VOF field</a:t>
            </a:r>
          </a:p>
        </p:txBody>
      </p:sp>
      <p:sp>
        <p:nvSpPr>
          <p:cNvPr id="5" name="TextBox 4">
            <a:extLst>
              <a:ext uri="{FF2B5EF4-FFF2-40B4-BE49-F238E27FC236}">
                <a16:creationId xmlns:a16="http://schemas.microsoft.com/office/drawing/2014/main" id="{3038DFE2-C2A1-0275-9B64-FB08C63ED46D}"/>
              </a:ext>
            </a:extLst>
          </p:cNvPr>
          <p:cNvSpPr txBox="1"/>
          <p:nvPr/>
        </p:nvSpPr>
        <p:spPr>
          <a:xfrm>
            <a:off x="4073709" y="2343060"/>
            <a:ext cx="0" cy="0"/>
          </a:xfrm>
          <a:prstGeom prst="rect">
            <a:avLst/>
          </a:prstGeom>
        </p:spPr>
        <p:txBody>
          <a:bodyPr vert="horz" wrap="none" lIns="91440" tIns="45720" rIns="91440" bIns="45720" rtlCol="0">
            <a:noAutofit/>
          </a:bodyPr>
          <a:lstStyle/>
          <a:p>
            <a:pPr algn="l"/>
            <a:r>
              <a:rPr lang="en-US" dirty="0"/>
              <a:t>Integrated-by-parts advection to allow for consistent continuity constraint; R</a:t>
            </a:r>
            <a:r>
              <a:rPr lang="en-US" baseline="30000" dirty="0"/>
              <a:t>h</a:t>
            </a:r>
            <a:r>
              <a:rPr lang="en-US" dirty="0"/>
              <a:t>(</a:t>
            </a:r>
            <a:r>
              <a:rPr lang="en-US" dirty="0">
                <a:latin typeface="Symbol" pitchFamily="2" charset="2"/>
              </a:rPr>
              <a:t>a</a:t>
            </a:r>
            <a:r>
              <a:rPr lang="en-US" dirty="0"/>
              <a:t>) </a:t>
            </a:r>
          </a:p>
        </p:txBody>
      </p:sp>
      <p:sp>
        <p:nvSpPr>
          <p:cNvPr id="6" name="Oval 5">
            <a:extLst>
              <a:ext uri="{FF2B5EF4-FFF2-40B4-BE49-F238E27FC236}">
                <a16:creationId xmlns:a16="http://schemas.microsoft.com/office/drawing/2014/main" id="{372FBF7C-53F2-E9B3-3FC2-9C7F79C47A40}"/>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37251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using Balanced Force: Leveraging Existing Approaches</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463646" cy="4610100"/>
          </a:xfrm>
        </p:spPr>
        <p:txBody>
          <a:bodyPr/>
          <a:lstStyle/>
          <a:p>
            <a:pPr marL="342900" indent="-342900">
              <a:buFont typeface="Arial" panose="020B0604020202020204" pitchFamily="34" charset="0"/>
              <a:buChar char="•"/>
            </a:pPr>
            <a:r>
              <a:rPr lang="en-US" dirty="0"/>
              <a:t>Generalized, unstructured, follows Lin et al, J. </a:t>
            </a:r>
            <a:r>
              <a:rPr lang="en-US" dirty="0" err="1"/>
              <a:t>Comput</a:t>
            </a:r>
            <a:r>
              <a:rPr lang="en-US" dirty="0"/>
              <a:t>. Phys. (2019) CVFEM approach</a:t>
            </a:r>
          </a:p>
          <a:p>
            <a:pPr marL="342900" indent="-342900">
              <a:buFont typeface="Arial" panose="020B0604020202020204" pitchFamily="34" charset="0"/>
              <a:buChar char="•"/>
            </a:pPr>
            <a:r>
              <a:rPr lang="en-US" dirty="0"/>
              <a:t>Classic Balanced Force, Francois, J. </a:t>
            </a:r>
            <a:r>
              <a:rPr lang="en-US" dirty="0" err="1"/>
              <a:t>Comput</a:t>
            </a:r>
            <a:r>
              <a:rPr lang="en-US" dirty="0"/>
              <a:t>. Phys. (2006) ported to CVFEM</a:t>
            </a:r>
          </a:p>
          <a:p>
            <a:pPr marL="342900" indent="-342900">
              <a:buFont typeface="Arial" panose="020B0604020202020204" pitchFamily="34" charset="0"/>
              <a:buChar char="•"/>
            </a:pPr>
            <a:r>
              <a:rPr lang="en-US" dirty="0"/>
              <a:t>Parasitic currents suppressed via a consistent momentum/continuity stabilization form: fine-scale momentum residual algebraically modified in continuity equation</a:t>
            </a:r>
          </a:p>
          <a:p>
            <a:pPr marL="726948" lvl="1" indent="-342900">
              <a:buFont typeface="Arial" panose="020B0604020202020204" pitchFamily="34" charset="0"/>
              <a:buChar char="•"/>
            </a:pPr>
            <a:r>
              <a:rPr lang="en-US" dirty="0"/>
              <a:t>Note: not trying to pioneer a novel balanced force approach (although this is planned)</a:t>
            </a:r>
          </a:p>
        </p:txBody>
      </p:sp>
      <p:sp>
        <p:nvSpPr>
          <p:cNvPr id="5" name="TextBox 4">
            <a:extLst>
              <a:ext uri="{FF2B5EF4-FFF2-40B4-BE49-F238E27FC236}">
                <a16:creationId xmlns:a16="http://schemas.microsoft.com/office/drawing/2014/main" id="{76299D0C-56B8-2E41-9CDD-C2F09BEB7A0B}"/>
              </a:ext>
            </a:extLst>
          </p:cNvPr>
          <p:cNvSpPr txBox="1"/>
          <p:nvPr/>
        </p:nvSpPr>
        <p:spPr>
          <a:xfrm>
            <a:off x="5872059" y="6405576"/>
            <a:ext cx="0" cy="0"/>
          </a:xfrm>
          <a:prstGeom prst="rect">
            <a:avLst/>
          </a:prstGeom>
        </p:spPr>
        <p:txBody>
          <a:bodyPr vert="horz" wrap="none" lIns="91440" tIns="45720" rIns="91440" bIns="45720" rtlCol="0">
            <a:noAutofit/>
          </a:bodyPr>
          <a:lstStyle/>
          <a:p>
            <a:pPr algn="l"/>
            <a:r>
              <a:rPr lang="en-US" b="1" u="sng" dirty="0"/>
              <a:t>Note</a:t>
            </a:r>
            <a:r>
              <a:rPr lang="en-US" dirty="0"/>
              <a:t>: benefits from </a:t>
            </a:r>
            <a:r>
              <a:rPr lang="en-US" sz="2000" dirty="0" err="1">
                <a:latin typeface="Symbol" pitchFamily="2" charset="2"/>
              </a:rPr>
              <a:t>r</a:t>
            </a:r>
            <a:r>
              <a:rPr lang="en-US" dirty="0" err="1"/>
              <a:t>g</a:t>
            </a:r>
            <a:r>
              <a:rPr lang="en-US" baseline="-25000" dirty="0" err="1"/>
              <a:t>i</a:t>
            </a:r>
            <a:r>
              <a:rPr lang="en-US" dirty="0"/>
              <a:t> (</a:t>
            </a:r>
            <a:r>
              <a:rPr lang="en-US" dirty="0">
                <a:latin typeface="Symbol" pitchFamily="2" charset="2"/>
              </a:rPr>
              <a:t>g</a:t>
            </a:r>
            <a:r>
              <a:rPr lang="en-US" dirty="0"/>
              <a:t> = 1) included in stabilization</a:t>
            </a:r>
          </a:p>
        </p:txBody>
      </p:sp>
      <p:pic>
        <p:nvPicPr>
          <p:cNvPr id="20" name="Picture 19">
            <a:extLst>
              <a:ext uri="{FF2B5EF4-FFF2-40B4-BE49-F238E27FC236}">
                <a16:creationId xmlns:a16="http://schemas.microsoft.com/office/drawing/2014/main" id="{74A9144D-DEDB-AB8A-4688-418EF8AEF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266" y="4967944"/>
            <a:ext cx="6718300" cy="711200"/>
          </a:xfrm>
          <a:prstGeom prst="rect">
            <a:avLst/>
          </a:prstGeom>
        </p:spPr>
      </p:pic>
      <p:sp>
        <p:nvSpPr>
          <p:cNvPr id="26" name="TextBox 25">
            <a:extLst>
              <a:ext uri="{FF2B5EF4-FFF2-40B4-BE49-F238E27FC236}">
                <a16:creationId xmlns:a16="http://schemas.microsoft.com/office/drawing/2014/main" id="{B4CE7308-A886-8FE3-246D-04365F8C07ED}"/>
              </a:ext>
            </a:extLst>
          </p:cNvPr>
          <p:cNvSpPr txBox="1"/>
          <p:nvPr/>
        </p:nvSpPr>
        <p:spPr>
          <a:xfrm>
            <a:off x="3236181" y="5023504"/>
            <a:ext cx="0" cy="0"/>
          </a:xfrm>
          <a:prstGeom prst="rect">
            <a:avLst/>
          </a:prstGeom>
        </p:spPr>
        <p:txBody>
          <a:bodyPr vert="horz" wrap="none" lIns="91440" tIns="45720" rIns="91440" bIns="45720" rtlCol="0">
            <a:noAutofit/>
          </a:bodyPr>
          <a:lstStyle/>
          <a:p>
            <a:pPr algn="ctr"/>
            <a:r>
              <a:rPr lang="en-US" dirty="0"/>
              <a:t>Momentum Equation</a:t>
            </a:r>
          </a:p>
        </p:txBody>
      </p:sp>
      <p:sp>
        <p:nvSpPr>
          <p:cNvPr id="28" name="TextBox 27">
            <a:extLst>
              <a:ext uri="{FF2B5EF4-FFF2-40B4-BE49-F238E27FC236}">
                <a16:creationId xmlns:a16="http://schemas.microsoft.com/office/drawing/2014/main" id="{E4041325-06E9-3103-4EF9-F5A92C02E132}"/>
              </a:ext>
            </a:extLst>
          </p:cNvPr>
          <p:cNvSpPr txBox="1"/>
          <p:nvPr/>
        </p:nvSpPr>
        <p:spPr>
          <a:xfrm>
            <a:off x="3236181" y="6469557"/>
            <a:ext cx="0" cy="0"/>
          </a:xfrm>
          <a:prstGeom prst="rect">
            <a:avLst/>
          </a:prstGeom>
        </p:spPr>
        <p:txBody>
          <a:bodyPr vert="horz" wrap="none" lIns="91440" tIns="45720" rIns="91440" bIns="45720" rtlCol="0">
            <a:noAutofit/>
          </a:bodyPr>
          <a:lstStyle/>
          <a:p>
            <a:pPr algn="ctr"/>
            <a:r>
              <a:rPr lang="en-US" dirty="0"/>
              <a:t>Continuity Equation</a:t>
            </a:r>
          </a:p>
        </p:txBody>
      </p:sp>
      <p:sp>
        <p:nvSpPr>
          <p:cNvPr id="29" name="TextBox 28">
            <a:extLst>
              <a:ext uri="{FF2B5EF4-FFF2-40B4-BE49-F238E27FC236}">
                <a16:creationId xmlns:a16="http://schemas.microsoft.com/office/drawing/2014/main" id="{90218B44-1736-90F3-5F43-464DB111B2AE}"/>
              </a:ext>
            </a:extLst>
          </p:cNvPr>
          <p:cNvSpPr txBox="1"/>
          <p:nvPr/>
        </p:nvSpPr>
        <p:spPr>
          <a:xfrm>
            <a:off x="8752416" y="5863855"/>
            <a:ext cx="0" cy="0"/>
          </a:xfrm>
          <a:prstGeom prst="rect">
            <a:avLst/>
          </a:prstGeom>
        </p:spPr>
        <p:txBody>
          <a:bodyPr vert="horz" wrap="none" lIns="91440" tIns="45720" rIns="91440" bIns="45720" rtlCol="0">
            <a:noAutofit/>
          </a:bodyPr>
          <a:lstStyle/>
          <a:p>
            <a:pPr algn="ctr"/>
            <a:r>
              <a:rPr lang="en-US" dirty="0" err="1"/>
              <a:t>Convecting</a:t>
            </a:r>
            <a:r>
              <a:rPr lang="en-US" dirty="0"/>
              <a:t>-velocity</a:t>
            </a:r>
          </a:p>
        </p:txBody>
      </p:sp>
      <p:sp>
        <p:nvSpPr>
          <p:cNvPr id="32" name="TextBox 31">
            <a:extLst>
              <a:ext uri="{FF2B5EF4-FFF2-40B4-BE49-F238E27FC236}">
                <a16:creationId xmlns:a16="http://schemas.microsoft.com/office/drawing/2014/main" id="{0F66661E-852A-D243-1E39-B4AB7CEECFBA}"/>
              </a:ext>
            </a:extLst>
          </p:cNvPr>
          <p:cNvSpPr txBox="1"/>
          <p:nvPr/>
        </p:nvSpPr>
        <p:spPr>
          <a:xfrm>
            <a:off x="8752416" y="4285614"/>
            <a:ext cx="0" cy="0"/>
          </a:xfrm>
          <a:prstGeom prst="rect">
            <a:avLst/>
          </a:prstGeom>
        </p:spPr>
        <p:txBody>
          <a:bodyPr vert="horz" wrap="none" lIns="91440" tIns="45720" rIns="91440" bIns="45720" rtlCol="0">
            <a:noAutofit/>
          </a:bodyPr>
          <a:lstStyle/>
          <a:p>
            <a:pPr algn="ctr"/>
            <a:r>
              <a:rPr lang="en-US" dirty="0"/>
              <a:t>Nodal pressure gradient</a:t>
            </a:r>
          </a:p>
        </p:txBody>
      </p:sp>
      <p:cxnSp>
        <p:nvCxnSpPr>
          <p:cNvPr id="8" name="Straight Connector 7">
            <a:extLst>
              <a:ext uri="{FF2B5EF4-FFF2-40B4-BE49-F238E27FC236}">
                <a16:creationId xmlns:a16="http://schemas.microsoft.com/office/drawing/2014/main" id="{AC95352B-03BC-4469-77AA-4E77186FE900}"/>
              </a:ext>
            </a:extLst>
          </p:cNvPr>
          <p:cNvCxnSpPr/>
          <p:nvPr/>
        </p:nvCxnSpPr>
        <p:spPr>
          <a:xfrm>
            <a:off x="6503484" y="3196939"/>
            <a:ext cx="0" cy="132440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E944CE-FC73-7CD1-4886-5536B271D0FF}"/>
              </a:ext>
            </a:extLst>
          </p:cNvPr>
          <p:cNvSpPr txBox="1"/>
          <p:nvPr/>
        </p:nvSpPr>
        <p:spPr>
          <a:xfrm>
            <a:off x="10370634" y="869795"/>
            <a:ext cx="0" cy="0"/>
          </a:xfrm>
          <a:prstGeom prst="rect">
            <a:avLst/>
          </a:prstGeom>
        </p:spPr>
        <p:txBody>
          <a:bodyPr vert="horz" wrap="none" lIns="91440" tIns="45720" rIns="91440" bIns="45720" rtlCol="0">
            <a:noAutofit/>
          </a:bodyPr>
          <a:lstStyle/>
          <a:p>
            <a:pPr algn="l"/>
            <a:endParaRPr lang="en-US" dirty="0"/>
          </a:p>
        </p:txBody>
      </p:sp>
      <p:pic>
        <p:nvPicPr>
          <p:cNvPr id="15" name="Picture 14">
            <a:extLst>
              <a:ext uri="{FF2B5EF4-FFF2-40B4-BE49-F238E27FC236}">
                <a16:creationId xmlns:a16="http://schemas.microsoft.com/office/drawing/2014/main" id="{D292DBF2-B131-E22B-0CE9-DD1A93A7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13" y="5446570"/>
            <a:ext cx="4813300" cy="711200"/>
          </a:xfrm>
          <a:prstGeom prst="rect">
            <a:avLst/>
          </a:prstGeom>
        </p:spPr>
      </p:pic>
      <p:pic>
        <p:nvPicPr>
          <p:cNvPr id="17" name="Picture 16">
            <a:extLst>
              <a:ext uri="{FF2B5EF4-FFF2-40B4-BE49-F238E27FC236}">
                <a16:creationId xmlns:a16="http://schemas.microsoft.com/office/drawing/2014/main" id="{C97FF12D-85D0-1A21-C268-DA9B5D691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713" y="3301656"/>
            <a:ext cx="5943600" cy="1625600"/>
          </a:xfrm>
          <a:prstGeom prst="rect">
            <a:avLst/>
          </a:prstGeom>
        </p:spPr>
      </p:pic>
      <p:pic>
        <p:nvPicPr>
          <p:cNvPr id="19" name="Picture 18">
            <a:extLst>
              <a:ext uri="{FF2B5EF4-FFF2-40B4-BE49-F238E27FC236}">
                <a16:creationId xmlns:a16="http://schemas.microsoft.com/office/drawing/2014/main" id="{7C240236-0CB5-B468-D079-1B4F7A8F5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450" y="3191053"/>
            <a:ext cx="5461000" cy="939800"/>
          </a:xfrm>
          <a:prstGeom prst="rect">
            <a:avLst/>
          </a:prstGeom>
        </p:spPr>
      </p:pic>
      <p:sp>
        <p:nvSpPr>
          <p:cNvPr id="11" name="Oval 10">
            <a:extLst>
              <a:ext uri="{FF2B5EF4-FFF2-40B4-BE49-F238E27FC236}">
                <a16:creationId xmlns:a16="http://schemas.microsoft.com/office/drawing/2014/main" id="{67FD1D25-467F-3E4E-55C6-3F0165FA216A}"/>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 name="Oval 11">
            <a:extLst>
              <a:ext uri="{FF2B5EF4-FFF2-40B4-BE49-F238E27FC236}">
                <a16:creationId xmlns:a16="http://schemas.microsoft.com/office/drawing/2014/main" id="{E500EA63-975A-30B5-B086-4B07F37264D4}"/>
              </a:ext>
            </a:extLst>
          </p:cNvPr>
          <p:cNvSpPr/>
          <p:nvPr/>
        </p:nvSpPr>
        <p:spPr>
          <a:xfrm>
            <a:off x="11477143" y="32657"/>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21072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Passive Transport Example: Driven Cavity</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096499" cy="4610100"/>
          </a:xfrm>
        </p:spPr>
        <p:txBody>
          <a:bodyPr/>
          <a:lstStyle/>
          <a:p>
            <a:pPr marL="342900" indent="-342900">
              <a:buFont typeface="Arial" panose="020B0604020202020204" pitchFamily="34" charset="0"/>
              <a:buChar char="•"/>
            </a:pPr>
            <a:r>
              <a:rPr lang="en-US" dirty="0"/>
              <a:t>Exploring PDE-based sharpening, interface smoothing and stabilization </a:t>
            </a:r>
          </a:p>
        </p:txBody>
      </p:sp>
      <p:pic>
        <p:nvPicPr>
          <p:cNvPr id="6" name="Picture 5">
            <a:extLst>
              <a:ext uri="{FF2B5EF4-FFF2-40B4-BE49-F238E27FC236}">
                <a16:creationId xmlns:a16="http://schemas.microsoft.com/office/drawing/2014/main" id="{E7467C3F-40CC-A1C5-78C9-31C1D4A64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2" y="1852733"/>
            <a:ext cx="3111500" cy="2286000"/>
          </a:xfrm>
          <a:prstGeom prst="rect">
            <a:avLst/>
          </a:prstGeom>
        </p:spPr>
      </p:pic>
      <p:pic>
        <p:nvPicPr>
          <p:cNvPr id="8" name="Picture 7">
            <a:extLst>
              <a:ext uri="{FF2B5EF4-FFF2-40B4-BE49-F238E27FC236}">
                <a16:creationId xmlns:a16="http://schemas.microsoft.com/office/drawing/2014/main" id="{F096C1DD-5BC9-6630-0082-7BCA19688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364" y="1852733"/>
            <a:ext cx="3111500" cy="2286000"/>
          </a:xfrm>
          <a:prstGeom prst="rect">
            <a:avLst/>
          </a:prstGeom>
        </p:spPr>
      </p:pic>
      <p:pic>
        <p:nvPicPr>
          <p:cNvPr id="11" name="Picture 10">
            <a:extLst>
              <a:ext uri="{FF2B5EF4-FFF2-40B4-BE49-F238E27FC236}">
                <a16:creationId xmlns:a16="http://schemas.microsoft.com/office/drawing/2014/main" id="{CD677414-7AAA-1124-CC48-450C17F71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 y="4310082"/>
            <a:ext cx="3111500" cy="2286000"/>
          </a:xfrm>
          <a:prstGeom prst="rect">
            <a:avLst/>
          </a:prstGeom>
        </p:spPr>
      </p:pic>
      <p:pic>
        <p:nvPicPr>
          <p:cNvPr id="13" name="Picture 12">
            <a:extLst>
              <a:ext uri="{FF2B5EF4-FFF2-40B4-BE49-F238E27FC236}">
                <a16:creationId xmlns:a16="http://schemas.microsoft.com/office/drawing/2014/main" id="{210F0C1D-0A85-C976-C824-C1A158B0D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746" y="4310082"/>
            <a:ext cx="3111500" cy="2286000"/>
          </a:xfrm>
          <a:prstGeom prst="rect">
            <a:avLst/>
          </a:prstGeom>
        </p:spPr>
      </p:pic>
      <p:pic>
        <p:nvPicPr>
          <p:cNvPr id="19" name="Picture 18">
            <a:extLst>
              <a:ext uri="{FF2B5EF4-FFF2-40B4-BE49-F238E27FC236}">
                <a16:creationId xmlns:a16="http://schemas.microsoft.com/office/drawing/2014/main" id="{06374D1A-163C-3C74-7981-C6774F8117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7364" y="4310082"/>
            <a:ext cx="3111500" cy="2286000"/>
          </a:xfrm>
          <a:prstGeom prst="rect">
            <a:avLst/>
          </a:prstGeom>
        </p:spPr>
      </p:pic>
      <p:pic>
        <p:nvPicPr>
          <p:cNvPr id="21" name="Picture 20">
            <a:extLst>
              <a:ext uri="{FF2B5EF4-FFF2-40B4-BE49-F238E27FC236}">
                <a16:creationId xmlns:a16="http://schemas.microsoft.com/office/drawing/2014/main" id="{07E05B32-A2FA-53CD-7E85-B703EFDB9B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746" y="1852733"/>
            <a:ext cx="3111500" cy="2286000"/>
          </a:xfrm>
          <a:prstGeom prst="rect">
            <a:avLst/>
          </a:prstGeom>
        </p:spPr>
      </p:pic>
      <p:sp>
        <p:nvSpPr>
          <p:cNvPr id="22" name="TextBox 21">
            <a:extLst>
              <a:ext uri="{FF2B5EF4-FFF2-40B4-BE49-F238E27FC236}">
                <a16:creationId xmlns:a16="http://schemas.microsoft.com/office/drawing/2014/main" id="{639EC76D-1CFE-7EAC-8BD3-3BDF6281A536}"/>
              </a:ext>
            </a:extLst>
          </p:cNvPr>
          <p:cNvSpPr txBox="1"/>
          <p:nvPr/>
        </p:nvSpPr>
        <p:spPr>
          <a:xfrm>
            <a:off x="1011392" y="3823853"/>
            <a:ext cx="0" cy="0"/>
          </a:xfrm>
          <a:prstGeom prst="rect">
            <a:avLst/>
          </a:prstGeom>
        </p:spPr>
        <p:txBody>
          <a:bodyPr vert="horz" wrap="none" lIns="91440" tIns="45720" rIns="91440" bIns="45720" rtlCol="0">
            <a:noAutofit/>
          </a:bodyPr>
          <a:lstStyle/>
          <a:p>
            <a:pPr algn="l"/>
            <a:r>
              <a:rPr lang="en-US" dirty="0"/>
              <a:t>A			            B			                        C</a:t>
            </a:r>
          </a:p>
        </p:txBody>
      </p:sp>
      <p:sp>
        <p:nvSpPr>
          <p:cNvPr id="23" name="TextBox 22">
            <a:extLst>
              <a:ext uri="{FF2B5EF4-FFF2-40B4-BE49-F238E27FC236}">
                <a16:creationId xmlns:a16="http://schemas.microsoft.com/office/drawing/2014/main" id="{45387763-3481-B947-9807-C4D285B315D5}"/>
              </a:ext>
            </a:extLst>
          </p:cNvPr>
          <p:cNvSpPr txBox="1"/>
          <p:nvPr/>
        </p:nvSpPr>
        <p:spPr>
          <a:xfrm>
            <a:off x="983679" y="6303808"/>
            <a:ext cx="0" cy="0"/>
          </a:xfrm>
          <a:prstGeom prst="rect">
            <a:avLst/>
          </a:prstGeom>
        </p:spPr>
        <p:txBody>
          <a:bodyPr vert="horz" wrap="none" lIns="91440" tIns="45720" rIns="91440" bIns="45720" rtlCol="0">
            <a:noAutofit/>
          </a:bodyPr>
          <a:lstStyle/>
          <a:p>
            <a:pPr algn="l"/>
            <a:r>
              <a:rPr lang="en-US" dirty="0"/>
              <a:t>D			            E			                        F</a:t>
            </a:r>
          </a:p>
        </p:txBody>
      </p:sp>
      <p:sp>
        <p:nvSpPr>
          <p:cNvPr id="24" name="TextBox 23">
            <a:extLst>
              <a:ext uri="{FF2B5EF4-FFF2-40B4-BE49-F238E27FC236}">
                <a16:creationId xmlns:a16="http://schemas.microsoft.com/office/drawing/2014/main" id="{69C36CFF-EC50-15D4-F772-874518B0AA03}"/>
              </a:ext>
            </a:extLst>
          </p:cNvPr>
          <p:cNvSpPr txBox="1"/>
          <p:nvPr/>
        </p:nvSpPr>
        <p:spPr>
          <a:xfrm>
            <a:off x="10196931" y="2216724"/>
            <a:ext cx="0" cy="0"/>
          </a:xfrm>
          <a:prstGeom prst="rect">
            <a:avLst/>
          </a:prstGeom>
        </p:spPr>
        <p:txBody>
          <a:bodyPr vert="horz" wrap="none" lIns="91440" tIns="45720" rIns="91440" bIns="45720" rtlCol="0">
            <a:noAutofit/>
          </a:bodyPr>
          <a:lstStyle/>
          <a:p>
            <a:pPr marL="342900" indent="-342900" algn="l">
              <a:buAutoNum type="alphaUcPeriod"/>
            </a:pPr>
            <a:r>
              <a:rPr lang="en-US" dirty="0"/>
              <a:t>Initial condition</a:t>
            </a:r>
          </a:p>
          <a:p>
            <a:pPr marL="342900" indent="-342900" algn="l">
              <a:buAutoNum type="alphaUcPeriod"/>
            </a:pPr>
            <a:r>
              <a:rPr lang="en-US" dirty="0"/>
              <a:t>No stabilization</a:t>
            </a:r>
          </a:p>
          <a:p>
            <a:pPr marL="342900" indent="-342900" algn="l">
              <a:buAutoNum type="alphaUcPeriod"/>
            </a:pPr>
            <a:r>
              <a:rPr lang="en-US" dirty="0"/>
              <a:t>SUCV+NSO</a:t>
            </a:r>
          </a:p>
          <a:p>
            <a:pPr marL="342900" indent="-342900" algn="l">
              <a:buAutoNum type="alphaUcPeriod"/>
            </a:pPr>
            <a:r>
              <a:rPr lang="en-US" dirty="0" err="1"/>
              <a:t>Sharpening+B</a:t>
            </a:r>
            <a:endParaRPr lang="en-US" dirty="0"/>
          </a:p>
          <a:p>
            <a:pPr marL="342900" indent="-342900" algn="l">
              <a:buAutoNum type="alphaUcPeriod"/>
            </a:pPr>
            <a:r>
              <a:rPr lang="en-US" dirty="0" err="1"/>
              <a:t>Sharpen+C</a:t>
            </a:r>
            <a:endParaRPr lang="en-US" dirty="0"/>
          </a:p>
          <a:p>
            <a:pPr marL="342900" indent="-342900" algn="l">
              <a:buAutoNum type="alphaUcPeriod"/>
            </a:pPr>
            <a:r>
              <a:rPr lang="en-US" dirty="0" err="1"/>
              <a:t>E+Smoothing</a:t>
            </a:r>
            <a:endParaRPr lang="en-US" dirty="0"/>
          </a:p>
        </p:txBody>
      </p:sp>
    </p:spTree>
    <p:extLst>
      <p:ext uri="{BB962C8B-B14F-4D97-AF65-F5344CB8AC3E}">
        <p14:creationId xmlns:p14="http://schemas.microsoft.com/office/powerpoint/2010/main" val="102528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Residual-based stabilization</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796156" cy="4610100"/>
          </a:xfrm>
        </p:spPr>
        <p:txBody>
          <a:bodyPr/>
          <a:lstStyle/>
          <a:p>
            <a:pPr marL="342900" indent="-342900">
              <a:buFont typeface="Arial" panose="020B0604020202020204" pitchFamily="34" charset="0"/>
              <a:buChar char="•"/>
            </a:pPr>
            <a:r>
              <a:rPr lang="en-US" dirty="0"/>
              <a:t>Molenkamp verification, see Martinez, Int. J. </a:t>
            </a:r>
            <a:r>
              <a:rPr lang="en-US" dirty="0" err="1"/>
              <a:t>Numer</a:t>
            </a:r>
            <a:r>
              <a:rPr lang="en-US" dirty="0"/>
              <a:t>. Meth. Engr. (2004), with a variety of stabilization options </a:t>
            </a:r>
          </a:p>
        </p:txBody>
      </p:sp>
      <p:pic>
        <p:nvPicPr>
          <p:cNvPr id="6" name="Picture 5">
            <a:extLst>
              <a:ext uri="{FF2B5EF4-FFF2-40B4-BE49-F238E27FC236}">
                <a16:creationId xmlns:a16="http://schemas.microsoft.com/office/drawing/2014/main" id="{2251E021-18A6-9B51-BB63-6DD91BE9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3" y="2234354"/>
            <a:ext cx="3778514" cy="4572000"/>
          </a:xfrm>
          <a:prstGeom prst="rect">
            <a:avLst/>
          </a:prstGeom>
        </p:spPr>
      </p:pic>
      <p:pic>
        <p:nvPicPr>
          <p:cNvPr id="14" name="Picture 13">
            <a:extLst>
              <a:ext uri="{FF2B5EF4-FFF2-40B4-BE49-F238E27FC236}">
                <a16:creationId xmlns:a16="http://schemas.microsoft.com/office/drawing/2014/main" id="{C8F5E1A4-0B6A-D76B-FAEA-2B1B1814C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578" y="1939908"/>
            <a:ext cx="4275118" cy="2286000"/>
          </a:xfrm>
          <a:prstGeom prst="rect">
            <a:avLst/>
          </a:prstGeom>
        </p:spPr>
      </p:pic>
      <p:pic>
        <p:nvPicPr>
          <p:cNvPr id="17" name="Picture 16">
            <a:extLst>
              <a:ext uri="{FF2B5EF4-FFF2-40B4-BE49-F238E27FC236}">
                <a16:creationId xmlns:a16="http://schemas.microsoft.com/office/drawing/2014/main" id="{88247A04-2C7B-2B30-0BE1-C603EB20C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319" y="1939908"/>
            <a:ext cx="4275116" cy="2286000"/>
          </a:xfrm>
          <a:prstGeom prst="rect">
            <a:avLst/>
          </a:prstGeom>
        </p:spPr>
      </p:pic>
      <p:pic>
        <p:nvPicPr>
          <p:cNvPr id="19" name="Picture 18">
            <a:extLst>
              <a:ext uri="{FF2B5EF4-FFF2-40B4-BE49-F238E27FC236}">
                <a16:creationId xmlns:a16="http://schemas.microsoft.com/office/drawing/2014/main" id="{E580E5F8-104F-5696-757C-09BF92078F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8578" y="4273598"/>
            <a:ext cx="4275118" cy="2286000"/>
          </a:xfrm>
          <a:prstGeom prst="rect">
            <a:avLst/>
          </a:prstGeom>
        </p:spPr>
      </p:pic>
      <p:pic>
        <p:nvPicPr>
          <p:cNvPr id="21" name="Picture 20">
            <a:extLst>
              <a:ext uri="{FF2B5EF4-FFF2-40B4-BE49-F238E27FC236}">
                <a16:creationId xmlns:a16="http://schemas.microsoft.com/office/drawing/2014/main" id="{55D8DCB1-217B-4640-293D-7FF5EEEE36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5319" y="4273598"/>
            <a:ext cx="4275118" cy="2286000"/>
          </a:xfrm>
          <a:prstGeom prst="rect">
            <a:avLst/>
          </a:prstGeom>
        </p:spPr>
      </p:pic>
      <p:sp>
        <p:nvSpPr>
          <p:cNvPr id="5" name="TextBox 4">
            <a:extLst>
              <a:ext uri="{FF2B5EF4-FFF2-40B4-BE49-F238E27FC236}">
                <a16:creationId xmlns:a16="http://schemas.microsoft.com/office/drawing/2014/main" id="{6DC3E8B6-83A9-0F01-F3B6-422192D09B47}"/>
              </a:ext>
            </a:extLst>
          </p:cNvPr>
          <p:cNvSpPr txBox="1"/>
          <p:nvPr/>
        </p:nvSpPr>
        <p:spPr>
          <a:xfrm>
            <a:off x="4184070" y="3930698"/>
            <a:ext cx="0" cy="0"/>
          </a:xfrm>
          <a:prstGeom prst="rect">
            <a:avLst/>
          </a:prstGeom>
        </p:spPr>
        <p:txBody>
          <a:bodyPr vert="horz" wrap="none" lIns="91440" tIns="45720" rIns="91440" bIns="45720" rtlCol="0">
            <a:noAutofit/>
          </a:bodyPr>
          <a:lstStyle/>
          <a:p>
            <a:pPr algn="l"/>
            <a:r>
              <a:rPr lang="en-US" dirty="0"/>
              <a:t>First-order, upwind (FOUPW)</a:t>
            </a:r>
          </a:p>
        </p:txBody>
      </p:sp>
      <p:sp>
        <p:nvSpPr>
          <p:cNvPr id="9" name="TextBox 8">
            <a:extLst>
              <a:ext uri="{FF2B5EF4-FFF2-40B4-BE49-F238E27FC236}">
                <a16:creationId xmlns:a16="http://schemas.microsoft.com/office/drawing/2014/main" id="{831F413E-9FB9-99F6-6047-BECA946869F9}"/>
              </a:ext>
            </a:extLst>
          </p:cNvPr>
          <p:cNvSpPr txBox="1"/>
          <p:nvPr/>
        </p:nvSpPr>
        <p:spPr>
          <a:xfrm>
            <a:off x="7855528" y="3902983"/>
            <a:ext cx="0" cy="0"/>
          </a:xfrm>
          <a:prstGeom prst="rect">
            <a:avLst/>
          </a:prstGeom>
        </p:spPr>
        <p:txBody>
          <a:bodyPr vert="horz" wrap="none" lIns="91440" tIns="45720" rIns="91440" bIns="45720" rtlCol="0">
            <a:noAutofit/>
          </a:bodyPr>
          <a:lstStyle/>
          <a:p>
            <a:pPr algn="l"/>
            <a:r>
              <a:rPr lang="en-US" dirty="0"/>
              <a:t>Second-order, </a:t>
            </a:r>
            <a:r>
              <a:rPr lang="en-US" dirty="0" err="1"/>
              <a:t>UPW+Limit</a:t>
            </a:r>
            <a:r>
              <a:rPr lang="en-US" dirty="0"/>
              <a:t> (SOUPW, limit)</a:t>
            </a:r>
          </a:p>
        </p:txBody>
      </p:sp>
      <p:sp>
        <p:nvSpPr>
          <p:cNvPr id="10" name="TextBox 9">
            <a:extLst>
              <a:ext uri="{FF2B5EF4-FFF2-40B4-BE49-F238E27FC236}">
                <a16:creationId xmlns:a16="http://schemas.microsoft.com/office/drawing/2014/main" id="{EC0108E8-6101-7104-8BF5-095AF02604DC}"/>
              </a:ext>
            </a:extLst>
          </p:cNvPr>
          <p:cNvSpPr txBox="1"/>
          <p:nvPr/>
        </p:nvSpPr>
        <p:spPr>
          <a:xfrm>
            <a:off x="4114795" y="6202844"/>
            <a:ext cx="0" cy="0"/>
          </a:xfrm>
          <a:prstGeom prst="rect">
            <a:avLst/>
          </a:prstGeom>
        </p:spPr>
        <p:txBody>
          <a:bodyPr vert="horz" wrap="none" lIns="91440" tIns="45720" rIns="91440" bIns="45720" rtlCol="0">
            <a:noAutofit/>
          </a:bodyPr>
          <a:lstStyle/>
          <a:p>
            <a:pPr algn="l"/>
            <a:r>
              <a:rPr lang="en-US" dirty="0"/>
              <a:t>SUCV, Polynomial-order = 1</a:t>
            </a:r>
          </a:p>
        </p:txBody>
      </p:sp>
      <p:sp>
        <p:nvSpPr>
          <p:cNvPr id="11" name="TextBox 10">
            <a:extLst>
              <a:ext uri="{FF2B5EF4-FFF2-40B4-BE49-F238E27FC236}">
                <a16:creationId xmlns:a16="http://schemas.microsoft.com/office/drawing/2014/main" id="{99368E0F-30A3-7E10-DA3C-E986FF28171D}"/>
              </a:ext>
            </a:extLst>
          </p:cNvPr>
          <p:cNvSpPr txBox="1"/>
          <p:nvPr/>
        </p:nvSpPr>
        <p:spPr>
          <a:xfrm>
            <a:off x="8645225" y="6202844"/>
            <a:ext cx="0" cy="0"/>
          </a:xfrm>
          <a:prstGeom prst="rect">
            <a:avLst/>
          </a:prstGeom>
        </p:spPr>
        <p:txBody>
          <a:bodyPr vert="horz" wrap="none" lIns="91440" tIns="45720" rIns="91440" bIns="45720" rtlCol="0">
            <a:noAutofit/>
          </a:bodyPr>
          <a:lstStyle/>
          <a:p>
            <a:pPr algn="l"/>
            <a:r>
              <a:rPr lang="en-US" dirty="0"/>
              <a:t>SUCV, Polynomial-order = 2</a:t>
            </a:r>
          </a:p>
        </p:txBody>
      </p:sp>
      <p:sp>
        <p:nvSpPr>
          <p:cNvPr id="7" name="Oval 6">
            <a:extLst>
              <a:ext uri="{FF2B5EF4-FFF2-40B4-BE49-F238E27FC236}">
                <a16:creationId xmlns:a16="http://schemas.microsoft.com/office/drawing/2014/main" id="{376D63F3-ED84-A7E9-A427-5AC7E469300C}"/>
              </a:ext>
            </a:extLst>
          </p:cNvPr>
          <p:cNvSpPr/>
          <p:nvPr/>
        </p:nvSpPr>
        <p:spPr>
          <a:xfrm>
            <a:off x="11696700" y="326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 name="Oval 7">
            <a:extLst>
              <a:ext uri="{FF2B5EF4-FFF2-40B4-BE49-F238E27FC236}">
                <a16:creationId xmlns:a16="http://schemas.microsoft.com/office/drawing/2014/main" id="{B2BA4D52-696B-DBE8-9863-7F01F25FE7E5}"/>
              </a:ext>
            </a:extLst>
          </p:cNvPr>
          <p:cNvSpPr/>
          <p:nvPr/>
        </p:nvSpPr>
        <p:spPr>
          <a:xfrm>
            <a:off x="11477143"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 name="TextBox 11">
            <a:extLst>
              <a:ext uri="{FF2B5EF4-FFF2-40B4-BE49-F238E27FC236}">
                <a16:creationId xmlns:a16="http://schemas.microsoft.com/office/drawing/2014/main" id="{3246EFB3-1EC1-60B5-0EDF-61D5C6DBA0E8}"/>
              </a:ext>
            </a:extLst>
          </p:cNvPr>
          <p:cNvSpPr txBox="1"/>
          <p:nvPr/>
        </p:nvSpPr>
        <p:spPr>
          <a:xfrm>
            <a:off x="2200761" y="2464227"/>
            <a:ext cx="0" cy="0"/>
          </a:xfrm>
          <a:prstGeom prst="rect">
            <a:avLst/>
          </a:prstGeom>
        </p:spPr>
        <p:txBody>
          <a:bodyPr vert="horz" wrap="none" lIns="91440" tIns="45720" rIns="91440" bIns="45720" rtlCol="0">
            <a:noAutofit/>
          </a:bodyPr>
          <a:lstStyle/>
          <a:p>
            <a:pPr algn="ctr"/>
            <a:r>
              <a:rPr lang="en-US" dirty="0"/>
              <a:t>Conformal mesh results</a:t>
            </a:r>
          </a:p>
          <a:p>
            <a:pPr algn="ctr"/>
            <a:r>
              <a:rPr lang="en-US" dirty="0"/>
              <a:t>(stay tuned for overset)</a:t>
            </a:r>
          </a:p>
        </p:txBody>
      </p:sp>
    </p:spTree>
    <p:extLst>
      <p:ext uri="{BB962C8B-B14F-4D97-AF65-F5344CB8AC3E}">
        <p14:creationId xmlns:p14="http://schemas.microsoft.com/office/powerpoint/2010/main" val="184919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5448300"/>
          </a:xfrm>
        </p:spPr>
        <p:txBody>
          <a:bodyPr>
            <a:normAutofit/>
          </a:bodyPr>
          <a:lstStyle/>
          <a:p>
            <a:pPr marL="342900" indent="-342900">
              <a:buFont typeface="Arial" panose="020B0604020202020204" pitchFamily="34" charset="0"/>
              <a:buChar char="•"/>
            </a:pPr>
            <a:r>
              <a:rPr lang="en-US" dirty="0"/>
              <a:t>Validation case of </a:t>
            </a:r>
            <a:r>
              <a:rPr lang="en-US" dirty="0" err="1"/>
              <a:t>Kleefsman</a:t>
            </a:r>
            <a:r>
              <a:rPr lang="en-US" dirty="0"/>
              <a:t> et al. ”</a:t>
            </a:r>
            <a:r>
              <a:rPr lang="en-US" i="1" dirty="0"/>
              <a:t>A volume-of-fluid based simulation method for wave impact problems”</a:t>
            </a:r>
            <a:r>
              <a:rPr lang="en-US" dirty="0"/>
              <a:t>, J. </a:t>
            </a:r>
            <a:r>
              <a:rPr lang="en-US" dirty="0" err="1"/>
              <a:t>Comput</a:t>
            </a:r>
            <a:r>
              <a:rPr lang="en-US" dirty="0"/>
              <a:t>. Phys. (2005).</a:t>
            </a:r>
          </a:p>
          <a:p>
            <a:pPr marL="342900" indent="-342900">
              <a:buFont typeface="Arial" panose="020B0604020202020204" pitchFamily="34" charset="0"/>
              <a:buChar char="•"/>
            </a:pPr>
            <a:r>
              <a:rPr lang="en-US" dirty="0"/>
              <a:t>Qualitative comparisons also made to in-house effort in Fuego, Brown et al. “</a:t>
            </a:r>
            <a:r>
              <a:rPr lang="en-US" i="1" dirty="0"/>
              <a:t>Modeling a rubble fire consisting of comingled liquid and solid fuel</a:t>
            </a:r>
            <a:r>
              <a:rPr lang="en-US" dirty="0"/>
              <a:t>”, Tech. Rep. SAND2017- 12318C (2017).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A3C1123-A2B1-C34A-9211-D7C868C8C6F2}"/>
              </a:ext>
            </a:extLst>
          </p:cNvPr>
          <p:cNvPicPr>
            <a:picLocks noChangeAspect="1"/>
          </p:cNvPicPr>
          <p:nvPr/>
        </p:nvPicPr>
        <p:blipFill rotWithShape="1">
          <a:blip r:embed="rId2">
            <a:extLst>
              <a:ext uri="{28A0092B-C50C-407E-A947-70E740481C1C}">
                <a14:useLocalDpi xmlns:a14="http://schemas.microsoft.com/office/drawing/2010/main" val="0"/>
              </a:ext>
            </a:extLst>
          </a:blip>
          <a:srcRect r="52483"/>
          <a:stretch/>
        </p:blipFill>
        <p:spPr>
          <a:xfrm>
            <a:off x="4888097" y="1395073"/>
            <a:ext cx="3510835" cy="5418283"/>
          </a:xfrm>
          <a:prstGeom prst="rect">
            <a:avLst/>
          </a:prstGeom>
        </p:spPr>
      </p:pic>
      <p:sp>
        <p:nvSpPr>
          <p:cNvPr id="7" name="TextBox 6">
            <a:extLst>
              <a:ext uri="{FF2B5EF4-FFF2-40B4-BE49-F238E27FC236}">
                <a16:creationId xmlns:a16="http://schemas.microsoft.com/office/drawing/2014/main" id="{8167FC5A-BC01-4E44-B7D6-45A760C19275}"/>
              </a:ext>
            </a:extLst>
          </p:cNvPr>
          <p:cNvSpPr txBox="1"/>
          <p:nvPr/>
        </p:nvSpPr>
        <p:spPr>
          <a:xfrm>
            <a:off x="4639235" y="1748124"/>
            <a:ext cx="0" cy="0"/>
          </a:xfrm>
          <a:prstGeom prst="rect">
            <a:avLst/>
          </a:prstGeom>
        </p:spPr>
        <p:txBody>
          <a:bodyPr vert="horz" wrap="none" lIns="91440" tIns="45720" rIns="91440" bIns="45720" rtlCol="0">
            <a:noAutofit/>
          </a:bodyPr>
          <a:lstStyle/>
          <a:p>
            <a:pPr algn="l"/>
            <a:r>
              <a:rPr lang="en-US" dirty="0"/>
              <a:t>R0</a:t>
            </a:r>
          </a:p>
        </p:txBody>
      </p:sp>
      <p:sp>
        <p:nvSpPr>
          <p:cNvPr id="9" name="TextBox 8">
            <a:extLst>
              <a:ext uri="{FF2B5EF4-FFF2-40B4-BE49-F238E27FC236}">
                <a16:creationId xmlns:a16="http://schemas.microsoft.com/office/drawing/2014/main" id="{E0AA1FE6-2891-674A-AA2C-3427F246298C}"/>
              </a:ext>
            </a:extLst>
          </p:cNvPr>
          <p:cNvSpPr txBox="1"/>
          <p:nvPr/>
        </p:nvSpPr>
        <p:spPr>
          <a:xfrm>
            <a:off x="4639235" y="3523135"/>
            <a:ext cx="0" cy="0"/>
          </a:xfrm>
          <a:prstGeom prst="rect">
            <a:avLst/>
          </a:prstGeom>
        </p:spPr>
        <p:txBody>
          <a:bodyPr vert="horz" wrap="none" lIns="91440" tIns="45720" rIns="91440" bIns="45720" rtlCol="0">
            <a:noAutofit/>
          </a:bodyPr>
          <a:lstStyle/>
          <a:p>
            <a:pPr algn="l"/>
            <a:r>
              <a:rPr lang="en-US" dirty="0"/>
              <a:t>R1</a:t>
            </a:r>
          </a:p>
        </p:txBody>
      </p:sp>
      <p:sp>
        <p:nvSpPr>
          <p:cNvPr id="10" name="TextBox 9">
            <a:extLst>
              <a:ext uri="{FF2B5EF4-FFF2-40B4-BE49-F238E27FC236}">
                <a16:creationId xmlns:a16="http://schemas.microsoft.com/office/drawing/2014/main" id="{27D085C4-A7CA-C146-9CCF-6FE5D4FD52FF}"/>
              </a:ext>
            </a:extLst>
          </p:cNvPr>
          <p:cNvSpPr txBox="1"/>
          <p:nvPr/>
        </p:nvSpPr>
        <p:spPr>
          <a:xfrm>
            <a:off x="4639235" y="5298146"/>
            <a:ext cx="0" cy="0"/>
          </a:xfrm>
          <a:prstGeom prst="rect">
            <a:avLst/>
          </a:prstGeom>
        </p:spPr>
        <p:txBody>
          <a:bodyPr vert="horz" wrap="none" lIns="91440" tIns="45720" rIns="91440" bIns="45720" rtlCol="0">
            <a:noAutofit/>
          </a:bodyPr>
          <a:lstStyle/>
          <a:p>
            <a:pPr algn="l"/>
            <a:r>
              <a:rPr lang="en-US" dirty="0"/>
              <a:t>R2</a:t>
            </a:r>
          </a:p>
        </p:txBody>
      </p:sp>
      <p:pic>
        <p:nvPicPr>
          <p:cNvPr id="8" name="Picture 7">
            <a:extLst>
              <a:ext uri="{FF2B5EF4-FFF2-40B4-BE49-F238E27FC236}">
                <a16:creationId xmlns:a16="http://schemas.microsoft.com/office/drawing/2014/main" id="{9F15EDA1-4078-435B-E4A8-C3484F0A04C5}"/>
              </a:ext>
            </a:extLst>
          </p:cNvPr>
          <p:cNvPicPr>
            <a:picLocks noChangeAspect="1"/>
          </p:cNvPicPr>
          <p:nvPr/>
        </p:nvPicPr>
        <p:blipFill rotWithShape="1">
          <a:blip r:embed="rId3">
            <a:extLst>
              <a:ext uri="{28A0092B-C50C-407E-A947-70E740481C1C}">
                <a14:useLocalDpi xmlns:a14="http://schemas.microsoft.com/office/drawing/2010/main" val="0"/>
              </a:ext>
            </a:extLst>
          </a:blip>
          <a:srcRect r="50624"/>
          <a:stretch/>
        </p:blipFill>
        <p:spPr>
          <a:xfrm>
            <a:off x="8544681" y="0"/>
            <a:ext cx="2730272" cy="6858000"/>
          </a:xfrm>
          <a:prstGeom prst="rect">
            <a:avLst/>
          </a:prstGeom>
        </p:spPr>
      </p:pic>
      <p:sp>
        <p:nvSpPr>
          <p:cNvPr id="11" name="TextBox 10">
            <a:extLst>
              <a:ext uri="{FF2B5EF4-FFF2-40B4-BE49-F238E27FC236}">
                <a16:creationId xmlns:a16="http://schemas.microsoft.com/office/drawing/2014/main" id="{88A44B07-D297-620E-22CF-5423DF07568E}"/>
              </a:ext>
            </a:extLst>
          </p:cNvPr>
          <p:cNvSpPr txBox="1"/>
          <p:nvPr/>
        </p:nvSpPr>
        <p:spPr>
          <a:xfrm>
            <a:off x="11430001" y="995083"/>
            <a:ext cx="0" cy="0"/>
          </a:xfrm>
          <a:prstGeom prst="rect">
            <a:avLst/>
          </a:prstGeom>
        </p:spPr>
        <p:txBody>
          <a:bodyPr vert="horz" wrap="none" lIns="91440" tIns="45720" rIns="91440" bIns="45720" rtlCol="0">
            <a:noAutofit/>
          </a:bodyPr>
          <a:lstStyle/>
          <a:p>
            <a:pPr algn="l"/>
            <a:r>
              <a:rPr lang="en-US" dirty="0"/>
              <a:t>H1</a:t>
            </a:r>
          </a:p>
        </p:txBody>
      </p:sp>
      <p:sp>
        <p:nvSpPr>
          <p:cNvPr id="12" name="TextBox 11">
            <a:extLst>
              <a:ext uri="{FF2B5EF4-FFF2-40B4-BE49-F238E27FC236}">
                <a16:creationId xmlns:a16="http://schemas.microsoft.com/office/drawing/2014/main" id="{812BFB28-3C31-FC6B-0E66-DAEF2B15E5A7}"/>
              </a:ext>
            </a:extLst>
          </p:cNvPr>
          <p:cNvSpPr txBox="1"/>
          <p:nvPr/>
        </p:nvSpPr>
        <p:spPr>
          <a:xfrm>
            <a:off x="11430001" y="3166783"/>
            <a:ext cx="0" cy="0"/>
          </a:xfrm>
          <a:prstGeom prst="rect">
            <a:avLst/>
          </a:prstGeom>
        </p:spPr>
        <p:txBody>
          <a:bodyPr vert="horz" wrap="none" lIns="91440" tIns="45720" rIns="91440" bIns="45720" rtlCol="0">
            <a:noAutofit/>
          </a:bodyPr>
          <a:lstStyle/>
          <a:p>
            <a:pPr algn="l"/>
            <a:r>
              <a:rPr lang="en-US" dirty="0"/>
              <a:t>H2</a:t>
            </a:r>
          </a:p>
        </p:txBody>
      </p:sp>
      <p:sp>
        <p:nvSpPr>
          <p:cNvPr id="13" name="TextBox 12">
            <a:extLst>
              <a:ext uri="{FF2B5EF4-FFF2-40B4-BE49-F238E27FC236}">
                <a16:creationId xmlns:a16="http://schemas.microsoft.com/office/drawing/2014/main" id="{CE130A1D-A78F-962E-5377-A3AAD14C16B0}"/>
              </a:ext>
            </a:extLst>
          </p:cNvPr>
          <p:cNvSpPr txBox="1"/>
          <p:nvPr/>
        </p:nvSpPr>
        <p:spPr>
          <a:xfrm>
            <a:off x="11430001" y="5338483"/>
            <a:ext cx="0" cy="0"/>
          </a:xfrm>
          <a:prstGeom prst="rect">
            <a:avLst/>
          </a:prstGeom>
        </p:spPr>
        <p:txBody>
          <a:bodyPr vert="horz" wrap="none" lIns="91440" tIns="45720" rIns="91440" bIns="45720" rtlCol="0">
            <a:noAutofit/>
          </a:bodyPr>
          <a:lstStyle/>
          <a:p>
            <a:pPr algn="l"/>
            <a:r>
              <a:rPr lang="en-US" dirty="0"/>
              <a:t>H3</a:t>
            </a:r>
          </a:p>
        </p:txBody>
      </p:sp>
      <p:pic>
        <p:nvPicPr>
          <p:cNvPr id="14" name="Picture 13">
            <a:extLst>
              <a:ext uri="{FF2B5EF4-FFF2-40B4-BE49-F238E27FC236}">
                <a16:creationId xmlns:a16="http://schemas.microsoft.com/office/drawing/2014/main" id="{6D2034DB-2E46-8276-5C39-EB6597C80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432" y="261257"/>
            <a:ext cx="4037498" cy="1284359"/>
          </a:xfrm>
          <a:prstGeom prst="rect">
            <a:avLst/>
          </a:prstGeom>
        </p:spPr>
      </p:pic>
    </p:spTree>
    <p:extLst>
      <p:ext uri="{BB962C8B-B14F-4D97-AF65-F5344CB8AC3E}">
        <p14:creationId xmlns:p14="http://schemas.microsoft.com/office/powerpoint/2010/main" val="2476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 The Benefit of a Full Balanced-Force Method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5448300"/>
          </a:xfrm>
        </p:spPr>
        <p:txBody>
          <a:bodyPr>
            <a:normAutofit/>
          </a:bodyPr>
          <a:lstStyle/>
          <a:p>
            <a:pPr marL="342900" indent="-342900">
              <a:buFont typeface="Arial" panose="020B0604020202020204" pitchFamily="34" charset="0"/>
              <a:buChar char="•"/>
            </a:pPr>
            <a:r>
              <a:rPr lang="en-US" dirty="0"/>
              <a:t>Here, comparisons made between </a:t>
            </a:r>
            <a:r>
              <a:rPr lang="en-US" dirty="0">
                <a:latin typeface="Symbol" pitchFamily="2" charset="2"/>
              </a:rPr>
              <a:t>g</a:t>
            </a:r>
            <a:r>
              <a:rPr lang="en-US" dirty="0"/>
              <a:t> = 1 (top) and </a:t>
            </a:r>
            <a:r>
              <a:rPr lang="en-US" dirty="0">
                <a:latin typeface="Symbol" pitchFamily="2" charset="2"/>
              </a:rPr>
              <a:t>g</a:t>
            </a:r>
            <a:r>
              <a:rPr lang="en-US" dirty="0"/>
              <a:t> = 0 (bottom) showcasing the increased stabilizing effect of the set of all body forces in momentum included in the pressure stabilization formulation</a:t>
            </a:r>
          </a:p>
          <a:p>
            <a:pPr marL="342900" indent="-342900">
              <a:buFont typeface="Arial" panose="020B0604020202020204" pitchFamily="34" charset="0"/>
              <a:buChar char="•"/>
            </a:pPr>
            <a:r>
              <a:rPr lang="en-US" dirty="0"/>
              <a:t>A nuance briefly captured and/or hinted at in seminal Francois et al., J. </a:t>
            </a:r>
            <a:r>
              <a:rPr lang="en-US" dirty="0" err="1"/>
              <a:t>Comput</a:t>
            </a:r>
            <a:r>
              <a:rPr lang="en-US" dirty="0"/>
              <a:t>. Phys. (2006) effort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7309AE8-28C4-3A3A-837C-499B3958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5838092"/>
            <a:ext cx="6718300" cy="711200"/>
          </a:xfrm>
          <a:prstGeom prst="rect">
            <a:avLst/>
          </a:prstGeom>
        </p:spPr>
      </p:pic>
      <p:sp>
        <p:nvSpPr>
          <p:cNvPr id="6" name="TextBox 5">
            <a:extLst>
              <a:ext uri="{FF2B5EF4-FFF2-40B4-BE49-F238E27FC236}">
                <a16:creationId xmlns:a16="http://schemas.microsoft.com/office/drawing/2014/main" id="{9F68AFC0-A63D-F403-728D-CF15C56706BE}"/>
              </a:ext>
            </a:extLst>
          </p:cNvPr>
          <p:cNvSpPr txBox="1"/>
          <p:nvPr/>
        </p:nvSpPr>
        <p:spPr>
          <a:xfrm>
            <a:off x="9099395" y="6144323"/>
            <a:ext cx="0" cy="0"/>
          </a:xfrm>
          <a:prstGeom prst="rect">
            <a:avLst/>
          </a:prstGeom>
        </p:spPr>
        <p:txBody>
          <a:bodyPr vert="horz" wrap="none" lIns="91440" tIns="45720" rIns="91440" bIns="45720" rtlCol="0">
            <a:noAutofit/>
          </a:bodyPr>
          <a:lstStyle/>
          <a:p>
            <a:pPr algn="l"/>
            <a:r>
              <a:rPr lang="en-US" dirty="0"/>
              <a:t>R0</a:t>
            </a:r>
          </a:p>
        </p:txBody>
      </p:sp>
      <p:pic>
        <p:nvPicPr>
          <p:cNvPr id="8" name="R0_BF_nBF_damBreak.mp4">
            <a:hlinkClick r:id="" action="ppaction://media"/>
            <a:extLst>
              <a:ext uri="{FF2B5EF4-FFF2-40B4-BE49-F238E27FC236}">
                <a16:creationId xmlns:a16="http://schemas.microsoft.com/office/drawing/2014/main" id="{10421C60-8801-ECD2-0D0F-8FAC7D989A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30830" y="790714"/>
            <a:ext cx="6094867" cy="5029200"/>
          </a:xfrm>
          <a:prstGeom prst="rect">
            <a:avLst/>
          </a:prstGeom>
        </p:spPr>
      </p:pic>
    </p:spTree>
    <p:extLst>
      <p:ext uri="{BB962C8B-B14F-4D97-AF65-F5344CB8AC3E}">
        <p14:creationId xmlns:p14="http://schemas.microsoft.com/office/powerpoint/2010/main" val="298817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3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 The Benefit of a Full Balanced-Force Method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5448300"/>
          </a:xfrm>
        </p:spPr>
        <p:txBody>
          <a:bodyPr>
            <a:normAutofit/>
          </a:bodyPr>
          <a:lstStyle/>
          <a:p>
            <a:pPr marL="342900" indent="-342900">
              <a:buFont typeface="Arial" panose="020B0604020202020204" pitchFamily="34" charset="0"/>
              <a:buChar char="•"/>
            </a:pPr>
            <a:r>
              <a:rPr lang="en-US" dirty="0"/>
              <a:t>Here, comparisons made between </a:t>
            </a:r>
            <a:r>
              <a:rPr lang="en-US" dirty="0">
                <a:latin typeface="Symbol" pitchFamily="2" charset="2"/>
              </a:rPr>
              <a:t>g</a:t>
            </a:r>
            <a:r>
              <a:rPr lang="en-US" dirty="0"/>
              <a:t> = 1 (top) and </a:t>
            </a:r>
            <a:r>
              <a:rPr lang="en-US" dirty="0">
                <a:latin typeface="Symbol" pitchFamily="2" charset="2"/>
              </a:rPr>
              <a:t>g</a:t>
            </a:r>
            <a:r>
              <a:rPr lang="en-US" dirty="0"/>
              <a:t> = 0 (bottom) showcasing the increased stabilizing effect of the set of all body forces in momentum included in the pressure stabilization formulation</a:t>
            </a:r>
          </a:p>
          <a:p>
            <a:pPr marL="342900" indent="-342900">
              <a:buFont typeface="Arial" panose="020B0604020202020204" pitchFamily="34" charset="0"/>
              <a:buChar char="•"/>
            </a:pPr>
            <a:r>
              <a:rPr lang="en-US" dirty="0"/>
              <a:t>A nuance briefly captured and/or hinted at in seminal Francois et al., J. </a:t>
            </a:r>
            <a:r>
              <a:rPr lang="en-US" dirty="0" err="1"/>
              <a:t>Comput</a:t>
            </a:r>
            <a:r>
              <a:rPr lang="en-US" dirty="0"/>
              <a:t>. Phys. (2006) effort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7309AE8-28C4-3A3A-837C-499B3958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5838092"/>
            <a:ext cx="6718300" cy="711200"/>
          </a:xfrm>
          <a:prstGeom prst="rect">
            <a:avLst/>
          </a:prstGeom>
        </p:spPr>
      </p:pic>
      <p:sp>
        <p:nvSpPr>
          <p:cNvPr id="6" name="TextBox 5">
            <a:extLst>
              <a:ext uri="{FF2B5EF4-FFF2-40B4-BE49-F238E27FC236}">
                <a16:creationId xmlns:a16="http://schemas.microsoft.com/office/drawing/2014/main" id="{9F68AFC0-A63D-F403-728D-CF15C56706BE}"/>
              </a:ext>
            </a:extLst>
          </p:cNvPr>
          <p:cNvSpPr txBox="1"/>
          <p:nvPr/>
        </p:nvSpPr>
        <p:spPr>
          <a:xfrm>
            <a:off x="9099395" y="6144323"/>
            <a:ext cx="0" cy="0"/>
          </a:xfrm>
          <a:prstGeom prst="rect">
            <a:avLst/>
          </a:prstGeom>
        </p:spPr>
        <p:txBody>
          <a:bodyPr vert="horz" wrap="none" lIns="91440" tIns="45720" rIns="91440" bIns="45720" rtlCol="0">
            <a:noAutofit/>
          </a:bodyPr>
          <a:lstStyle/>
          <a:p>
            <a:pPr algn="l"/>
            <a:r>
              <a:rPr lang="en-US" dirty="0"/>
              <a:t>R2</a:t>
            </a:r>
          </a:p>
        </p:txBody>
      </p:sp>
      <p:pic>
        <p:nvPicPr>
          <p:cNvPr id="7" name="R2_BF_nBF_damBreak.mp4">
            <a:hlinkClick r:id="" action="ppaction://media"/>
            <a:extLst>
              <a:ext uri="{FF2B5EF4-FFF2-40B4-BE49-F238E27FC236}">
                <a16:creationId xmlns:a16="http://schemas.microsoft.com/office/drawing/2014/main" id="{B2EE33D8-0852-77EE-BA4B-EBA0D5EBA9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30227" y="790714"/>
            <a:ext cx="6094867" cy="5029200"/>
          </a:xfrm>
          <a:prstGeom prst="rect">
            <a:avLst/>
          </a:prstGeom>
        </p:spPr>
      </p:pic>
    </p:spTree>
    <p:extLst>
      <p:ext uri="{BB962C8B-B14F-4D97-AF65-F5344CB8AC3E}">
        <p14:creationId xmlns:p14="http://schemas.microsoft.com/office/powerpoint/2010/main" val="427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A09F-15AF-5555-2D3C-AC2414B4970E}"/>
              </a:ext>
            </a:extLst>
          </p:cNvPr>
          <p:cNvSpPr>
            <a:spLocks noGrp="1"/>
          </p:cNvSpPr>
          <p:nvPr>
            <p:ph type="title"/>
          </p:nvPr>
        </p:nvSpPr>
        <p:spPr/>
        <p:txBody>
          <a:bodyPr>
            <a:normAutofit fontScale="90000"/>
          </a:bodyPr>
          <a:lstStyle/>
          <a:p>
            <a:r>
              <a:rPr lang="en-US" dirty="0"/>
              <a:t>(Lab Directed Research and Development: “Increasing CO</a:t>
            </a:r>
            <a:r>
              <a:rPr lang="en-US" baseline="-25000" dirty="0"/>
              <a:t>2</a:t>
            </a:r>
            <a:r>
              <a:rPr lang="en-US" dirty="0"/>
              <a:t> Capture Rate in Liquid-Solvent Direct-Air Carbon Capture via Additive Manufacturing”)</a:t>
            </a:r>
            <a:br>
              <a:rPr lang="en-US" dirty="0"/>
            </a:br>
            <a:endParaRPr lang="en-US" dirty="0"/>
          </a:p>
        </p:txBody>
      </p:sp>
      <p:sp>
        <p:nvSpPr>
          <p:cNvPr id="3" name="Slide Number Placeholder 2">
            <a:extLst>
              <a:ext uri="{FF2B5EF4-FFF2-40B4-BE49-F238E27FC236}">
                <a16:creationId xmlns:a16="http://schemas.microsoft.com/office/drawing/2014/main" id="{2890CD58-5EAB-F996-6980-2392124304DC}"/>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F143C75C-C613-DA58-3087-8610085AFDCC}"/>
              </a:ext>
            </a:extLst>
          </p:cNvPr>
          <p:cNvSpPr>
            <a:spLocks noGrp="1"/>
          </p:cNvSpPr>
          <p:nvPr>
            <p:ph sz="quarter" idx="11"/>
          </p:nvPr>
        </p:nvSpPr>
        <p:spPr>
          <a:xfrm>
            <a:off x="647700" y="1409700"/>
            <a:ext cx="6775988" cy="5426812"/>
          </a:xfrm>
        </p:spPr>
        <p:txBody>
          <a:bodyPr/>
          <a:lstStyle/>
          <a:p>
            <a:r>
              <a:rPr lang="en-US" u="sng" dirty="0"/>
              <a:t>Goal</a:t>
            </a:r>
            <a:r>
              <a:rPr lang="en-US" dirty="0"/>
              <a:t>: Increasing CO2 Capture Rate in Liquid-Solvent Direct-Air Carbon Capture via Additive Manufacturing Rodgers, PI (1864) </a:t>
            </a:r>
          </a:p>
          <a:p>
            <a:pPr marL="342900" indent="-342900">
              <a:buFont typeface="Arial" panose="020B0604020202020204" pitchFamily="34" charset="0"/>
              <a:buChar char="•"/>
            </a:pPr>
            <a:r>
              <a:rPr lang="en-US" sz="2000" dirty="0"/>
              <a:t>Project plans to create support material with </a:t>
            </a:r>
            <a:r>
              <a:rPr lang="en-US" sz="2000" b="1" dirty="0"/>
              <a:t>surface features at similar length scales as the film thickness to increase mixing and CO</a:t>
            </a:r>
            <a:r>
              <a:rPr lang="en-US" sz="2000" b="1" baseline="-25000" dirty="0"/>
              <a:t>2</a:t>
            </a:r>
            <a:r>
              <a:rPr lang="en-US" sz="2000" b="1" dirty="0"/>
              <a:t> absorption</a:t>
            </a:r>
            <a:r>
              <a:rPr lang="en-US" sz="2000" dirty="0"/>
              <a:t>.</a:t>
            </a:r>
          </a:p>
          <a:p>
            <a:pPr marL="342900" indent="-342900">
              <a:buFont typeface="Arial" panose="020B0604020202020204" pitchFamily="34" charset="0"/>
              <a:buChar char="•"/>
            </a:pPr>
            <a:r>
              <a:rPr lang="en-US" sz="2000" dirty="0"/>
              <a:t>Additive Manufacturing produces material with inherently rough surfaces and allows for rapid exploration of designed surface morphologies.</a:t>
            </a:r>
          </a:p>
          <a:p>
            <a:pPr marL="342900" indent="-342900">
              <a:buFont typeface="Arial" panose="020B0604020202020204" pitchFamily="34" charset="0"/>
              <a:buChar char="•"/>
            </a:pPr>
            <a:r>
              <a:rPr lang="en-US" sz="2000" dirty="0"/>
              <a:t>Featured surfaces have </a:t>
            </a:r>
            <a:r>
              <a:rPr lang="en-US" sz="2000" b="1" dirty="0"/>
              <a:t>demonstrated increases in turbulence and heat transfer</a:t>
            </a:r>
            <a:r>
              <a:rPr lang="en-US" sz="2000" dirty="0"/>
              <a:t>. CO</a:t>
            </a:r>
            <a:r>
              <a:rPr lang="en-US" sz="2000" baseline="-25000" dirty="0"/>
              <a:t>2</a:t>
            </a:r>
            <a:r>
              <a:rPr lang="en-US" sz="2000" dirty="0"/>
              <a:t> absorption not yet explored.</a:t>
            </a:r>
          </a:p>
          <a:p>
            <a:pPr marL="342900" indent="-342900">
              <a:buFont typeface="Arial" panose="020B0604020202020204" pitchFamily="34" charset="0"/>
              <a:buChar char="•"/>
            </a:pPr>
            <a:r>
              <a:rPr lang="en-US" sz="2000" dirty="0"/>
              <a:t>Validate the hypothesis that microscopic surface features improve mixing of fluid films in DAC conditions and result in increased CO</a:t>
            </a:r>
            <a:r>
              <a:rPr lang="en-US" sz="2000" baseline="-25000" dirty="0"/>
              <a:t>2</a:t>
            </a:r>
            <a:r>
              <a:rPr lang="en-US" sz="2000" dirty="0"/>
              <a:t> uptake</a:t>
            </a:r>
            <a:r>
              <a:rPr lang="en-US" dirty="0"/>
              <a:t> using experimental and computational approaches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0F6532D7-1DDA-FAA4-A4C6-4D9DE8E9303B}"/>
              </a:ext>
            </a:extLst>
          </p:cNvPr>
          <p:cNvPicPr>
            <a:picLocks noChangeAspect="1"/>
          </p:cNvPicPr>
          <p:nvPr/>
        </p:nvPicPr>
        <p:blipFill rotWithShape="1">
          <a:blip r:embed="rId2">
            <a:extLst>
              <a:ext uri="{28A0092B-C50C-407E-A947-70E740481C1C}">
                <a14:useLocalDpi xmlns:a14="http://schemas.microsoft.com/office/drawing/2010/main" val="0"/>
              </a:ext>
            </a:extLst>
          </a:blip>
          <a:srcRect r="49155"/>
          <a:stretch/>
        </p:blipFill>
        <p:spPr>
          <a:xfrm>
            <a:off x="7615959" y="993926"/>
            <a:ext cx="4331322" cy="2773727"/>
          </a:xfrm>
          <a:prstGeom prst="rect">
            <a:avLst/>
          </a:prstGeom>
        </p:spPr>
      </p:pic>
      <p:sp>
        <p:nvSpPr>
          <p:cNvPr id="6" name="TextBox 5">
            <a:extLst>
              <a:ext uri="{FF2B5EF4-FFF2-40B4-BE49-F238E27FC236}">
                <a16:creationId xmlns:a16="http://schemas.microsoft.com/office/drawing/2014/main" id="{EFF7852B-AF77-3C7C-18A9-0A5ABC4D844A}"/>
              </a:ext>
            </a:extLst>
          </p:cNvPr>
          <p:cNvSpPr txBox="1"/>
          <p:nvPr/>
        </p:nvSpPr>
        <p:spPr>
          <a:xfrm>
            <a:off x="7718156" y="3849446"/>
            <a:ext cx="0" cy="0"/>
          </a:xfrm>
          <a:prstGeom prst="rect">
            <a:avLst/>
          </a:prstGeom>
        </p:spPr>
        <p:txBody>
          <a:bodyPr vert="horz" wrap="none" lIns="91440" tIns="45720" rIns="91440" bIns="45720" rtlCol="0">
            <a:noAutofit/>
          </a:bodyPr>
          <a:lstStyle/>
          <a:p>
            <a:pPr algn="l"/>
            <a:r>
              <a:rPr lang="en-US" dirty="0"/>
              <a:t>Proof-of-concept cascading exploration</a:t>
            </a:r>
          </a:p>
        </p:txBody>
      </p:sp>
    </p:spTree>
    <p:extLst>
      <p:ext uri="{BB962C8B-B14F-4D97-AF65-F5344CB8AC3E}">
        <p14:creationId xmlns:p14="http://schemas.microsoft.com/office/powerpoint/2010/main" val="9079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96C1CD-8E83-BBCE-BA98-E0B480FD4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5524" y="5433451"/>
            <a:ext cx="2592191" cy="1403061"/>
          </a:xfrm>
          <a:prstGeom prst="rect">
            <a:avLst/>
          </a:prstGeom>
        </p:spPr>
      </p:pic>
      <p:sp>
        <p:nvSpPr>
          <p:cNvPr id="2" name="Title 1">
            <a:extLst>
              <a:ext uri="{FF2B5EF4-FFF2-40B4-BE49-F238E27FC236}">
                <a16:creationId xmlns:a16="http://schemas.microsoft.com/office/drawing/2014/main" id="{4725A09F-15AF-5555-2D3C-AC2414B4970E}"/>
              </a:ext>
            </a:extLst>
          </p:cNvPr>
          <p:cNvSpPr>
            <a:spLocks noGrp="1"/>
          </p:cNvSpPr>
          <p:nvPr>
            <p:ph type="title"/>
          </p:nvPr>
        </p:nvSpPr>
        <p:spPr/>
        <p:txBody>
          <a:bodyPr>
            <a:normAutofit fontScale="90000"/>
          </a:bodyPr>
          <a:lstStyle/>
          <a:p>
            <a:r>
              <a:rPr lang="en-US" dirty="0"/>
              <a:t>(Lab Directed Research and Development: “Increasing CO</a:t>
            </a:r>
            <a:r>
              <a:rPr lang="en-US" baseline="-25000" dirty="0"/>
              <a:t>2</a:t>
            </a:r>
            <a:r>
              <a:rPr lang="en-US" dirty="0"/>
              <a:t> Capture Rate in Liquid-Solvent Direct-Air Carbon Capture via Additive Manufacturing”)</a:t>
            </a:r>
            <a:br>
              <a:rPr lang="en-US" dirty="0"/>
            </a:br>
            <a:endParaRPr lang="en-US" dirty="0"/>
          </a:p>
        </p:txBody>
      </p:sp>
      <p:sp>
        <p:nvSpPr>
          <p:cNvPr id="3" name="Slide Number Placeholder 2">
            <a:extLst>
              <a:ext uri="{FF2B5EF4-FFF2-40B4-BE49-F238E27FC236}">
                <a16:creationId xmlns:a16="http://schemas.microsoft.com/office/drawing/2014/main" id="{2890CD58-5EAB-F996-6980-2392124304DC}"/>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F143C75C-C613-DA58-3087-8610085AFDCC}"/>
              </a:ext>
            </a:extLst>
          </p:cNvPr>
          <p:cNvSpPr>
            <a:spLocks noGrp="1"/>
          </p:cNvSpPr>
          <p:nvPr>
            <p:ph sz="quarter" idx="11"/>
          </p:nvPr>
        </p:nvSpPr>
        <p:spPr>
          <a:xfrm>
            <a:off x="647700" y="1409700"/>
            <a:ext cx="6775988" cy="5426812"/>
          </a:xfrm>
        </p:spPr>
        <p:txBody>
          <a:bodyPr/>
          <a:lstStyle/>
          <a:p>
            <a:r>
              <a:rPr lang="en-US" u="sng" dirty="0"/>
              <a:t>Goal</a:t>
            </a:r>
            <a:r>
              <a:rPr lang="en-US" dirty="0"/>
              <a:t>: Increasing CO2 Capture Rate in Liquid-Solvent Direct-Air Carbon Capture via Additive Manufacturing Rodgers, PI (1864) </a:t>
            </a:r>
          </a:p>
          <a:p>
            <a:pPr marL="342900" indent="-342900">
              <a:buFont typeface="Arial" panose="020B0604020202020204" pitchFamily="34" charset="0"/>
              <a:buChar char="•"/>
            </a:pPr>
            <a:r>
              <a:rPr lang="en-US" sz="2000" dirty="0"/>
              <a:t>Project plans to create support material with </a:t>
            </a:r>
            <a:r>
              <a:rPr lang="en-US" sz="2000" b="1" dirty="0"/>
              <a:t>surface features at similar length scales as the film thickness to increase mixing and CO</a:t>
            </a:r>
            <a:r>
              <a:rPr lang="en-US" sz="2000" b="1" baseline="-25000" dirty="0"/>
              <a:t>2</a:t>
            </a:r>
            <a:r>
              <a:rPr lang="en-US" sz="2000" b="1" dirty="0"/>
              <a:t> absorption</a:t>
            </a:r>
            <a:r>
              <a:rPr lang="en-US" sz="2000" dirty="0"/>
              <a:t>.</a:t>
            </a:r>
          </a:p>
          <a:p>
            <a:pPr marL="342900" indent="-342900">
              <a:buFont typeface="Arial" panose="020B0604020202020204" pitchFamily="34" charset="0"/>
              <a:buChar char="•"/>
            </a:pPr>
            <a:r>
              <a:rPr lang="en-US" sz="2000" dirty="0"/>
              <a:t>Additive Manufacturing produces material with inherently rough surfaces and allows for rapid exploration of designed surface morphologies.</a:t>
            </a:r>
          </a:p>
          <a:p>
            <a:pPr marL="342900" indent="-342900">
              <a:buFont typeface="Arial" panose="020B0604020202020204" pitchFamily="34" charset="0"/>
              <a:buChar char="•"/>
            </a:pPr>
            <a:r>
              <a:rPr lang="en-US" sz="2000" dirty="0"/>
              <a:t>Featured surfaces have </a:t>
            </a:r>
            <a:r>
              <a:rPr lang="en-US" sz="2000" b="1" dirty="0"/>
              <a:t>demonstrated increases in turbulence and heat transfer</a:t>
            </a:r>
            <a:r>
              <a:rPr lang="en-US" sz="2000" dirty="0"/>
              <a:t>. CO</a:t>
            </a:r>
            <a:r>
              <a:rPr lang="en-US" sz="2000" baseline="-25000" dirty="0"/>
              <a:t>2</a:t>
            </a:r>
            <a:r>
              <a:rPr lang="en-US" sz="2000" dirty="0"/>
              <a:t> absorption not yet explored.</a:t>
            </a:r>
          </a:p>
          <a:p>
            <a:pPr marL="342900" indent="-342900">
              <a:buFont typeface="Arial" panose="020B0604020202020204" pitchFamily="34" charset="0"/>
              <a:buChar char="•"/>
            </a:pPr>
            <a:r>
              <a:rPr lang="en-US" sz="2000" dirty="0"/>
              <a:t>Validate the hypothesis that microscopic surface features improve mixing of fluid films in DAC conditions and result in increased CO</a:t>
            </a:r>
            <a:r>
              <a:rPr lang="en-US" sz="2000" baseline="-25000" dirty="0"/>
              <a:t>2</a:t>
            </a:r>
            <a:r>
              <a:rPr lang="en-US" sz="2000" dirty="0"/>
              <a:t> uptake</a:t>
            </a:r>
            <a:r>
              <a:rPr lang="en-US" dirty="0"/>
              <a:t> using experimental and computational approaches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0F6532D7-1DDA-FAA4-A4C6-4D9DE8E9303B}"/>
              </a:ext>
            </a:extLst>
          </p:cNvPr>
          <p:cNvPicPr>
            <a:picLocks noChangeAspect="1"/>
          </p:cNvPicPr>
          <p:nvPr/>
        </p:nvPicPr>
        <p:blipFill rotWithShape="1">
          <a:blip r:embed="rId3">
            <a:extLst>
              <a:ext uri="{28A0092B-C50C-407E-A947-70E740481C1C}">
                <a14:useLocalDpi xmlns:a14="http://schemas.microsoft.com/office/drawing/2010/main" val="0"/>
              </a:ext>
            </a:extLst>
          </a:blip>
          <a:srcRect r="49155"/>
          <a:stretch/>
        </p:blipFill>
        <p:spPr>
          <a:xfrm>
            <a:off x="7615959" y="993926"/>
            <a:ext cx="4331322" cy="2773727"/>
          </a:xfrm>
          <a:prstGeom prst="rect">
            <a:avLst/>
          </a:prstGeom>
        </p:spPr>
      </p:pic>
      <p:sp>
        <p:nvSpPr>
          <p:cNvPr id="6" name="TextBox 5">
            <a:extLst>
              <a:ext uri="{FF2B5EF4-FFF2-40B4-BE49-F238E27FC236}">
                <a16:creationId xmlns:a16="http://schemas.microsoft.com/office/drawing/2014/main" id="{EFF7852B-AF77-3C7C-18A9-0A5ABC4D844A}"/>
              </a:ext>
            </a:extLst>
          </p:cNvPr>
          <p:cNvSpPr txBox="1"/>
          <p:nvPr/>
        </p:nvSpPr>
        <p:spPr>
          <a:xfrm>
            <a:off x="7718156" y="3849446"/>
            <a:ext cx="0" cy="0"/>
          </a:xfrm>
          <a:prstGeom prst="rect">
            <a:avLst/>
          </a:prstGeom>
        </p:spPr>
        <p:txBody>
          <a:bodyPr vert="horz" wrap="none" lIns="91440" tIns="45720" rIns="91440" bIns="45720" rtlCol="0">
            <a:noAutofit/>
          </a:bodyPr>
          <a:lstStyle/>
          <a:p>
            <a:pPr algn="l"/>
            <a:r>
              <a:rPr lang="en-US" dirty="0"/>
              <a:t>Proof-of-concept cascading exploration</a:t>
            </a:r>
          </a:p>
        </p:txBody>
      </p:sp>
      <p:pic>
        <p:nvPicPr>
          <p:cNvPr id="7" name="Picture 6">
            <a:extLst>
              <a:ext uri="{FF2B5EF4-FFF2-40B4-BE49-F238E27FC236}">
                <a16:creationId xmlns:a16="http://schemas.microsoft.com/office/drawing/2014/main" id="{81A07D17-3CBB-EB51-A7AC-3E129104E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833" y="4863788"/>
            <a:ext cx="4623574" cy="608623"/>
          </a:xfrm>
          <a:prstGeom prst="rect">
            <a:avLst/>
          </a:prstGeom>
        </p:spPr>
      </p:pic>
      <p:sp>
        <p:nvSpPr>
          <p:cNvPr id="9" name="TextBox 8">
            <a:extLst>
              <a:ext uri="{FF2B5EF4-FFF2-40B4-BE49-F238E27FC236}">
                <a16:creationId xmlns:a16="http://schemas.microsoft.com/office/drawing/2014/main" id="{FBF7DFC7-2C2E-342D-6774-D383A25506EC}"/>
              </a:ext>
            </a:extLst>
          </p:cNvPr>
          <p:cNvSpPr txBox="1"/>
          <p:nvPr/>
        </p:nvSpPr>
        <p:spPr>
          <a:xfrm>
            <a:off x="7764651" y="4324028"/>
            <a:ext cx="0" cy="0"/>
          </a:xfrm>
          <a:prstGeom prst="rect">
            <a:avLst/>
          </a:prstGeom>
        </p:spPr>
        <p:txBody>
          <a:bodyPr vert="horz" wrap="none" lIns="91440" tIns="45720" rIns="91440" bIns="45720" rtlCol="0">
            <a:noAutofit/>
          </a:bodyPr>
          <a:lstStyle/>
          <a:p>
            <a:pPr algn="l"/>
            <a:r>
              <a:rPr lang="en-US" dirty="0"/>
              <a:t>Evaporation as well, below a steady pool </a:t>
            </a:r>
          </a:p>
          <a:p>
            <a:pPr algn="l"/>
            <a:r>
              <a:rPr lang="en-US" dirty="0"/>
              <a:t>fire size at various inventory leaks</a:t>
            </a:r>
          </a:p>
        </p:txBody>
      </p:sp>
    </p:spTree>
    <p:extLst>
      <p:ext uri="{BB962C8B-B14F-4D97-AF65-F5344CB8AC3E}">
        <p14:creationId xmlns:p14="http://schemas.microsoft.com/office/powerpoint/2010/main" val="321513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Acknowledgements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lstStyle/>
          <a:p>
            <a:pPr marL="342900" indent="-342900">
              <a:buFont typeface="Arial" panose="020B0604020202020204" pitchFamily="34" charset="0"/>
              <a:buChar char="•"/>
            </a:pPr>
            <a:r>
              <a:rPr lang="en-US" dirty="0"/>
              <a:t>Wyatt Horne, </a:t>
            </a:r>
            <a:r>
              <a:rPr lang="en-US" sz="2000" dirty="0"/>
              <a:t>Computational Thermal and Fluid Mechanics (1541)</a:t>
            </a:r>
            <a:endParaRPr lang="en-US" dirty="0"/>
          </a:p>
          <a:p>
            <a:pPr marL="726948" lvl="1" indent="-342900">
              <a:buFont typeface="Arial" panose="020B0604020202020204" pitchFamily="34" charset="0"/>
              <a:buChar char="•"/>
            </a:pPr>
            <a:r>
              <a:rPr lang="en-US" dirty="0"/>
              <a:t>Leveraged six-DOF + Overset expertise</a:t>
            </a:r>
          </a:p>
          <a:p>
            <a:pPr marL="726948" lvl="1" indent="-342900">
              <a:buFont typeface="Arial" panose="020B0604020202020204" pitchFamily="34" charset="0"/>
              <a:buChar char="•"/>
            </a:pPr>
            <a:r>
              <a:rPr lang="en-US" dirty="0"/>
              <a:t>Team member, co-author</a:t>
            </a:r>
          </a:p>
          <a:p>
            <a:pPr lvl="1" indent="0">
              <a:buNone/>
            </a:pPr>
            <a:endParaRPr lang="en-US" dirty="0"/>
          </a:p>
          <a:p>
            <a:pPr marL="342900" indent="-342900">
              <a:buFont typeface="Arial" panose="020B0604020202020204" pitchFamily="34" charset="0"/>
              <a:buChar char="•"/>
            </a:pPr>
            <a:r>
              <a:rPr lang="en-US" dirty="0"/>
              <a:t>Sandia’s Advanced Scientific Computing (ASC)</a:t>
            </a:r>
          </a:p>
          <a:p>
            <a:pPr marL="342900" indent="-342900">
              <a:buFont typeface="Arial" panose="020B0604020202020204" pitchFamily="34" charset="0"/>
              <a:buChar char="•"/>
            </a:pPr>
            <a:r>
              <a:rPr lang="en-US" dirty="0" err="1"/>
              <a:t>Exascale</a:t>
            </a:r>
            <a:r>
              <a:rPr lang="en-US" dirty="0"/>
              <a:t> Computing Project</a:t>
            </a:r>
          </a:p>
          <a:p>
            <a:pPr marL="342900" indent="-342900">
              <a:buFont typeface="Arial" panose="020B0604020202020204" pitchFamily="34" charset="0"/>
              <a:buChar char="•"/>
            </a:pPr>
            <a:r>
              <a:rPr lang="en-US" dirty="0"/>
              <a:t>Water Power Technologies Department (8922); staff Jesse Roberts and Chris Chartrand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Stanford CTR and ICME, including:</a:t>
            </a:r>
          </a:p>
          <a:p>
            <a:pPr marL="726948" lvl="1" indent="-342900">
              <a:buFont typeface="Arial" panose="020B0604020202020204" pitchFamily="34" charset="0"/>
              <a:buChar char="•"/>
            </a:pPr>
            <a:r>
              <a:rPr lang="en-US" dirty="0"/>
              <a:t>Professor </a:t>
            </a:r>
            <a:r>
              <a:rPr lang="en-US" dirty="0" err="1"/>
              <a:t>Parviz</a:t>
            </a:r>
            <a:r>
              <a:rPr lang="en-US" dirty="0"/>
              <a:t> </a:t>
            </a:r>
            <a:r>
              <a:rPr lang="en-US" dirty="0" err="1"/>
              <a:t>Moin</a:t>
            </a:r>
            <a:r>
              <a:rPr lang="en-US" dirty="0"/>
              <a:t>, </a:t>
            </a:r>
          </a:p>
          <a:p>
            <a:pPr marL="726948" lvl="1" indent="-342900">
              <a:buFont typeface="Arial" panose="020B0604020202020204" pitchFamily="34" charset="0"/>
              <a:buChar char="•"/>
            </a:pPr>
            <a:r>
              <a:rPr lang="en-US" dirty="0"/>
              <a:t>Susan Dorman, and </a:t>
            </a:r>
          </a:p>
          <a:p>
            <a:pPr marL="726948" lvl="1" indent="-342900">
              <a:buFont typeface="Arial" panose="020B0604020202020204" pitchFamily="34" charset="0"/>
              <a:buChar char="•"/>
            </a:pPr>
            <a:r>
              <a:rPr lang="en-US" dirty="0"/>
              <a:t>Mikayla Booker</a:t>
            </a:r>
          </a:p>
        </p:txBody>
      </p:sp>
      <p:pic>
        <p:nvPicPr>
          <p:cNvPr id="5" name="Picture 4">
            <a:extLst>
              <a:ext uri="{FF2B5EF4-FFF2-40B4-BE49-F238E27FC236}">
                <a16:creationId xmlns:a16="http://schemas.microsoft.com/office/drawing/2014/main" id="{3ED94F08-1A6F-94C0-194E-610BB0473B18}"/>
              </a:ext>
            </a:extLst>
          </p:cNvPr>
          <p:cNvPicPr>
            <a:picLocks noChangeAspect="1"/>
          </p:cNvPicPr>
          <p:nvPr/>
        </p:nvPicPr>
        <p:blipFill>
          <a:blip r:embed="rId2"/>
          <a:stretch>
            <a:fillRect/>
          </a:stretch>
        </p:blipFill>
        <p:spPr>
          <a:xfrm>
            <a:off x="5763268" y="1757486"/>
            <a:ext cx="1326630" cy="914400"/>
          </a:xfrm>
          <a:prstGeom prst="rect">
            <a:avLst/>
          </a:prstGeom>
        </p:spPr>
      </p:pic>
      <p:pic>
        <p:nvPicPr>
          <p:cNvPr id="6" name="Picture 5">
            <a:extLst>
              <a:ext uri="{FF2B5EF4-FFF2-40B4-BE49-F238E27FC236}">
                <a16:creationId xmlns:a16="http://schemas.microsoft.com/office/drawing/2014/main" id="{841FB116-EE17-9145-446E-1A99C5355DFE}"/>
              </a:ext>
            </a:extLst>
          </p:cNvPr>
          <p:cNvPicPr>
            <a:picLocks noChangeAspect="1"/>
          </p:cNvPicPr>
          <p:nvPr/>
        </p:nvPicPr>
        <p:blipFill>
          <a:blip r:embed="rId3"/>
          <a:stretch>
            <a:fillRect/>
          </a:stretch>
        </p:blipFill>
        <p:spPr>
          <a:xfrm>
            <a:off x="7391402" y="1757486"/>
            <a:ext cx="609600" cy="914400"/>
          </a:xfrm>
          <a:prstGeom prst="rect">
            <a:avLst/>
          </a:prstGeom>
        </p:spPr>
      </p:pic>
      <p:sp>
        <p:nvSpPr>
          <p:cNvPr id="7" name="TextBox 6">
            <a:extLst>
              <a:ext uri="{FF2B5EF4-FFF2-40B4-BE49-F238E27FC236}">
                <a16:creationId xmlns:a16="http://schemas.microsoft.com/office/drawing/2014/main" id="{D9628D6C-F4E9-8451-A594-422746A60941}"/>
              </a:ext>
            </a:extLst>
          </p:cNvPr>
          <p:cNvSpPr txBox="1"/>
          <p:nvPr/>
        </p:nvSpPr>
        <p:spPr>
          <a:xfrm>
            <a:off x="7148941" y="1662541"/>
            <a:ext cx="0" cy="0"/>
          </a:xfrm>
          <a:prstGeom prst="rect">
            <a:avLst/>
          </a:prstGeom>
        </p:spPr>
        <p:txBody>
          <a:bodyPr vert="horz" wrap="none" lIns="91440" tIns="45720" rIns="91440" bIns="45720" rtlCol="0">
            <a:noAutofit/>
          </a:bodyPr>
          <a:lstStyle/>
          <a:p>
            <a:pPr algn="l"/>
            <a:r>
              <a:rPr lang="en-US" sz="6600" dirty="0"/>
              <a:t>(   )</a:t>
            </a:r>
          </a:p>
        </p:txBody>
      </p:sp>
      <p:sp>
        <p:nvSpPr>
          <p:cNvPr id="8" name="TextBox 7">
            <a:extLst>
              <a:ext uri="{FF2B5EF4-FFF2-40B4-BE49-F238E27FC236}">
                <a16:creationId xmlns:a16="http://schemas.microsoft.com/office/drawing/2014/main" id="{77454DC5-03F8-A524-B9D6-29F9AB05E8BD}"/>
              </a:ext>
            </a:extLst>
          </p:cNvPr>
          <p:cNvSpPr txBox="1"/>
          <p:nvPr/>
        </p:nvSpPr>
        <p:spPr>
          <a:xfrm>
            <a:off x="8021785" y="2604672"/>
            <a:ext cx="0" cy="0"/>
          </a:xfrm>
          <a:prstGeom prst="rect">
            <a:avLst/>
          </a:prstGeom>
        </p:spPr>
        <p:txBody>
          <a:bodyPr vert="horz" wrap="none" lIns="91440" tIns="45720" rIns="91440" bIns="45720" rtlCol="0">
            <a:noAutofit/>
          </a:bodyPr>
          <a:lstStyle/>
          <a:p>
            <a:pPr algn="l"/>
            <a:r>
              <a:rPr lang="en-US" dirty="0"/>
              <a:t>PSAAP-2</a:t>
            </a:r>
          </a:p>
        </p:txBody>
      </p:sp>
      <p:cxnSp>
        <p:nvCxnSpPr>
          <p:cNvPr id="10" name="Straight Arrow Connector 9">
            <a:extLst>
              <a:ext uri="{FF2B5EF4-FFF2-40B4-BE49-F238E27FC236}">
                <a16:creationId xmlns:a16="http://schemas.microsoft.com/office/drawing/2014/main" id="{E3673544-B294-46FC-E682-F9940DED8764}"/>
              </a:ext>
            </a:extLst>
          </p:cNvPr>
          <p:cNvCxnSpPr/>
          <p:nvPr/>
        </p:nvCxnSpPr>
        <p:spPr>
          <a:xfrm>
            <a:off x="8423564" y="2214686"/>
            <a:ext cx="106680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542084-8FE9-B480-199E-B0F54AD9F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014" y="1770186"/>
            <a:ext cx="2247900" cy="901700"/>
          </a:xfrm>
          <a:prstGeom prst="rect">
            <a:avLst/>
          </a:prstGeom>
        </p:spPr>
      </p:pic>
    </p:spTree>
    <p:extLst>
      <p:ext uri="{BB962C8B-B14F-4D97-AF65-F5344CB8AC3E}">
        <p14:creationId xmlns:p14="http://schemas.microsoft.com/office/powerpoint/2010/main" val="77427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1D7C3AB-FF25-1F59-BE26-4C52C398099E}"/>
              </a:ext>
            </a:extLst>
          </p:cNvPr>
          <p:cNvSpPr>
            <a:spLocks noGrp="1"/>
          </p:cNvSpPr>
          <p:nvPr>
            <p:ph sz="quarter" idx="11"/>
          </p:nvPr>
        </p:nvSpPr>
        <p:spPr>
          <a:xfrm>
            <a:off x="647700" y="1409700"/>
            <a:ext cx="8016798" cy="5426812"/>
          </a:xfrm>
        </p:spPr>
        <p:txBody>
          <a:bodyPr>
            <a:noAutofit/>
          </a:bodyPr>
          <a:lstStyle/>
          <a:p>
            <a:r>
              <a:rPr lang="en-US" dirty="0"/>
              <a:t>Generally, three types of wave energy converters (WEC) designs:</a:t>
            </a:r>
          </a:p>
          <a:p>
            <a:pPr marL="342900" indent="-342900">
              <a:buFont typeface="Arial" panose="020B0604020202020204" pitchFamily="34" charset="0"/>
              <a:buChar char="•"/>
            </a:pPr>
            <a:r>
              <a:rPr lang="en-US" u="sng" dirty="0"/>
              <a:t>Point Absorbers</a:t>
            </a:r>
            <a:r>
              <a:rPr lang="en-US" dirty="0"/>
              <a:t>: floating or submerged objects drive energy production (solid/wave coupling with mooring, i.e., tether)</a:t>
            </a:r>
          </a:p>
          <a:p>
            <a:pPr marL="342900" indent="-342900">
              <a:buFont typeface="Arial" panose="020B0604020202020204" pitchFamily="34" charset="0"/>
              <a:buChar char="•"/>
            </a:pPr>
            <a:r>
              <a:rPr lang="en-US" u="sng" dirty="0"/>
              <a:t>Attenuators</a:t>
            </a:r>
            <a:r>
              <a:rPr lang="en-US" dirty="0"/>
              <a:t>: Hinged joints whose motion drives a energy generation (multi-body/wave challenge)</a:t>
            </a:r>
          </a:p>
          <a:p>
            <a:pPr marL="342900" indent="-342900">
              <a:buFont typeface="Arial" panose="020B0604020202020204" pitchFamily="34" charset="0"/>
              <a:buChar char="•"/>
            </a:pPr>
            <a:r>
              <a:rPr lang="en-US" u="sng" dirty="0"/>
              <a:t>Oscillating Water Column </a:t>
            </a:r>
            <a:r>
              <a:rPr lang="en-US" dirty="0"/>
              <a:t>(OWC): Wave motion displaces air and drives a turbine (wave/turbine coupling)</a:t>
            </a:r>
          </a:p>
          <a:p>
            <a:pPr marL="342900" indent="-342900">
              <a:buFont typeface="Arial" panose="020B0604020202020204" pitchFamily="34" charset="0"/>
              <a:buChar char="•"/>
            </a:pPr>
            <a:r>
              <a:rPr lang="en-US" dirty="0"/>
              <a:t>Hybrids exist as well</a:t>
            </a:r>
          </a:p>
          <a:p>
            <a:pPr marL="342900" indent="-342900">
              <a:buFont typeface="Arial" panose="020B0604020202020204" pitchFamily="34" charset="0"/>
              <a:buChar char="•"/>
            </a:pPr>
            <a:endParaRPr lang="en-US" dirty="0"/>
          </a:p>
          <a:p>
            <a:r>
              <a:rPr lang="en-US" dirty="0"/>
              <a:t>Positive attributes include:</a:t>
            </a:r>
          </a:p>
          <a:p>
            <a:pPr marL="342900" indent="-342900">
              <a:buFont typeface="Arial" panose="020B0604020202020204" pitchFamily="34" charset="0"/>
              <a:buChar char="•"/>
            </a:pPr>
            <a:r>
              <a:rPr lang="en-US" dirty="0"/>
              <a:t>High uptime (90%) </a:t>
            </a:r>
          </a:p>
          <a:p>
            <a:pPr marL="342900" indent="-342900">
              <a:buFont typeface="Arial" panose="020B0604020202020204" pitchFamily="34" charset="0"/>
              <a:buChar char="•"/>
            </a:pPr>
            <a:r>
              <a:rPr lang="en-US" dirty="0"/>
              <a:t>Energy density of 2-3 kW/m</a:t>
            </a:r>
            <a:r>
              <a:rPr lang="en-US" baseline="30000" dirty="0"/>
              <a:t>2</a:t>
            </a:r>
          </a:p>
          <a:p>
            <a:endParaRPr lang="en-US" dirty="0"/>
          </a:p>
          <a:p>
            <a:r>
              <a:rPr lang="en-US" dirty="0"/>
              <a:t>Our numerical formulation will target point absorbers with applications to OWC</a:t>
            </a:r>
          </a:p>
          <a:p>
            <a:endParaRPr lang="en-US" baseline="30000" dirty="0"/>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62CC4973-9BA0-4E4C-84BE-390088BE7659}"/>
              </a:ext>
            </a:extLst>
          </p:cNvPr>
          <p:cNvSpPr>
            <a:spLocks noGrp="1"/>
          </p:cNvSpPr>
          <p:nvPr>
            <p:ph type="title"/>
          </p:nvPr>
        </p:nvSpPr>
        <p:spPr/>
        <p:txBody>
          <a:bodyPr/>
          <a:lstStyle/>
          <a:p>
            <a:r>
              <a:rPr lang="en-US" dirty="0"/>
              <a:t>Approaches for Harnessing Energy from Waves</a:t>
            </a:r>
          </a:p>
        </p:txBody>
      </p:sp>
      <p:sp>
        <p:nvSpPr>
          <p:cNvPr id="3" name="Slide Number Placeholder 2">
            <a:extLst>
              <a:ext uri="{FF2B5EF4-FFF2-40B4-BE49-F238E27FC236}">
                <a16:creationId xmlns:a16="http://schemas.microsoft.com/office/drawing/2014/main" id="{E6C54F82-D14B-AA45-A7EB-4F7911171AF6}"/>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9" name="Content Placeholder 9">
            <a:extLst>
              <a:ext uri="{FF2B5EF4-FFF2-40B4-BE49-F238E27FC236}">
                <a16:creationId xmlns:a16="http://schemas.microsoft.com/office/drawing/2014/main" id="{7FC84442-5B01-7768-7F68-B1182878C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999" y="3031583"/>
            <a:ext cx="3763016" cy="2416717"/>
          </a:xfrm>
          <a:prstGeom prst="rect">
            <a:avLst/>
          </a:prstGeom>
        </p:spPr>
      </p:pic>
      <p:sp>
        <p:nvSpPr>
          <p:cNvPr id="12" name="TextBox 11">
            <a:extLst>
              <a:ext uri="{FF2B5EF4-FFF2-40B4-BE49-F238E27FC236}">
                <a16:creationId xmlns:a16="http://schemas.microsoft.com/office/drawing/2014/main" id="{8A77E4BA-348A-E63A-E6B9-EB16211ACB1D}"/>
              </a:ext>
            </a:extLst>
          </p:cNvPr>
          <p:cNvSpPr txBox="1"/>
          <p:nvPr/>
        </p:nvSpPr>
        <p:spPr>
          <a:xfrm>
            <a:off x="8973956" y="5653672"/>
            <a:ext cx="0" cy="0"/>
          </a:xfrm>
          <a:prstGeom prst="rect">
            <a:avLst/>
          </a:prstGeom>
        </p:spPr>
        <p:txBody>
          <a:bodyPr vert="horz" wrap="none" lIns="91440" tIns="45720" rIns="91440" bIns="45720" rtlCol="0">
            <a:noAutofit/>
          </a:bodyPr>
          <a:lstStyle/>
          <a:p>
            <a:pPr algn="l"/>
            <a:r>
              <a:rPr lang="en-US" dirty="0"/>
              <a:t>Coe et al., SAND2016-10094</a:t>
            </a:r>
          </a:p>
        </p:txBody>
      </p:sp>
    </p:spTree>
    <p:extLst>
      <p:ext uri="{BB962C8B-B14F-4D97-AF65-F5344CB8AC3E}">
        <p14:creationId xmlns:p14="http://schemas.microsoft.com/office/powerpoint/2010/main" val="119558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4973-9BA0-4E4C-84BE-390088BE7659}"/>
              </a:ext>
            </a:extLst>
          </p:cNvPr>
          <p:cNvSpPr>
            <a:spLocks noGrp="1"/>
          </p:cNvSpPr>
          <p:nvPr>
            <p:ph type="title"/>
          </p:nvPr>
        </p:nvSpPr>
        <p:spPr/>
        <p:txBody>
          <a:bodyPr/>
          <a:lstStyle/>
          <a:p>
            <a:r>
              <a:rPr lang="en-US" dirty="0"/>
              <a:t>Presentation Components Overview: Credibility (Separate)</a:t>
            </a:r>
          </a:p>
        </p:txBody>
      </p:sp>
      <p:sp>
        <p:nvSpPr>
          <p:cNvPr id="3" name="Slide Number Placeholder 2">
            <a:extLst>
              <a:ext uri="{FF2B5EF4-FFF2-40B4-BE49-F238E27FC236}">
                <a16:creationId xmlns:a16="http://schemas.microsoft.com/office/drawing/2014/main" id="{E6C54F82-D14B-AA45-A7EB-4F7911171AF6}"/>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9" name="Oval 8">
            <a:extLst>
              <a:ext uri="{FF2B5EF4-FFF2-40B4-BE49-F238E27FC236}">
                <a16:creationId xmlns:a16="http://schemas.microsoft.com/office/drawing/2014/main" id="{8FA011BC-087D-F895-5C9B-6067268F85C4}"/>
              </a:ext>
            </a:extLst>
          </p:cNvPr>
          <p:cNvSpPr/>
          <p:nvPr/>
        </p:nvSpPr>
        <p:spPr>
          <a:xfrm>
            <a:off x="8317930" y="5530076"/>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 name="Oval 11">
            <a:extLst>
              <a:ext uri="{FF2B5EF4-FFF2-40B4-BE49-F238E27FC236}">
                <a16:creationId xmlns:a16="http://schemas.microsoft.com/office/drawing/2014/main" id="{8956E62C-3A36-339B-CB7D-7AF290D57E50}"/>
              </a:ext>
            </a:extLst>
          </p:cNvPr>
          <p:cNvSpPr/>
          <p:nvPr/>
        </p:nvSpPr>
        <p:spPr>
          <a:xfrm>
            <a:off x="6613581" y="1327924"/>
            <a:ext cx="2971800" cy="29718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Volume of Fluid</a:t>
            </a:r>
          </a:p>
        </p:txBody>
      </p:sp>
      <p:sp>
        <p:nvSpPr>
          <p:cNvPr id="13" name="Oval 12">
            <a:extLst>
              <a:ext uri="{FF2B5EF4-FFF2-40B4-BE49-F238E27FC236}">
                <a16:creationId xmlns:a16="http://schemas.microsoft.com/office/drawing/2014/main" id="{479993C3-B085-BC65-6D43-FDA6C264D22E}"/>
              </a:ext>
            </a:extLst>
          </p:cNvPr>
          <p:cNvSpPr/>
          <p:nvPr/>
        </p:nvSpPr>
        <p:spPr>
          <a:xfrm>
            <a:off x="4594603" y="3807652"/>
            <a:ext cx="2971800" cy="29718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Moving Meshes</a:t>
            </a:r>
          </a:p>
        </p:txBody>
      </p:sp>
      <p:sp>
        <p:nvSpPr>
          <p:cNvPr id="15" name="Oval 14">
            <a:extLst>
              <a:ext uri="{FF2B5EF4-FFF2-40B4-BE49-F238E27FC236}">
                <a16:creationId xmlns:a16="http://schemas.microsoft.com/office/drawing/2014/main" id="{E87A9A3A-79C0-6691-1A38-D8F838AF186C}"/>
              </a:ext>
            </a:extLst>
          </p:cNvPr>
          <p:cNvSpPr/>
          <p:nvPr/>
        </p:nvSpPr>
        <p:spPr>
          <a:xfrm>
            <a:off x="2604038" y="1327924"/>
            <a:ext cx="2971800" cy="29718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Fluid Mechanics</a:t>
            </a:r>
          </a:p>
        </p:txBody>
      </p:sp>
      <p:sp>
        <p:nvSpPr>
          <p:cNvPr id="16" name="Oval 15">
            <a:extLst>
              <a:ext uri="{FF2B5EF4-FFF2-40B4-BE49-F238E27FC236}">
                <a16:creationId xmlns:a16="http://schemas.microsoft.com/office/drawing/2014/main" id="{AAAF4E9B-5790-E4BB-D77F-0663A7C6DAFD}"/>
              </a:ext>
            </a:extLst>
          </p:cNvPr>
          <p:cNvSpPr/>
          <p:nvPr/>
        </p:nvSpPr>
        <p:spPr>
          <a:xfrm>
            <a:off x="10903658" y="5530076"/>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 name="Oval 16">
            <a:extLst>
              <a:ext uri="{FF2B5EF4-FFF2-40B4-BE49-F238E27FC236}">
                <a16:creationId xmlns:a16="http://schemas.microsoft.com/office/drawing/2014/main" id="{FE1E8B7E-CC61-B99B-F9EF-1C737E604FDD}"/>
              </a:ext>
            </a:extLst>
          </p:cNvPr>
          <p:cNvSpPr/>
          <p:nvPr/>
        </p:nvSpPr>
        <p:spPr>
          <a:xfrm>
            <a:off x="9610794" y="5530076"/>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230384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4973-9BA0-4E4C-84BE-390088BE7659}"/>
              </a:ext>
            </a:extLst>
          </p:cNvPr>
          <p:cNvSpPr>
            <a:spLocks noGrp="1"/>
          </p:cNvSpPr>
          <p:nvPr>
            <p:ph type="title"/>
          </p:nvPr>
        </p:nvSpPr>
        <p:spPr/>
        <p:txBody>
          <a:bodyPr/>
          <a:lstStyle/>
          <a:p>
            <a:r>
              <a:rPr lang="en-US" dirty="0"/>
              <a:t>Presentation Components Objective: Credibility (Union)</a:t>
            </a:r>
          </a:p>
        </p:txBody>
      </p:sp>
      <p:sp>
        <p:nvSpPr>
          <p:cNvPr id="3" name="Slide Number Placeholder 2">
            <a:extLst>
              <a:ext uri="{FF2B5EF4-FFF2-40B4-BE49-F238E27FC236}">
                <a16:creationId xmlns:a16="http://schemas.microsoft.com/office/drawing/2014/main" id="{E6C54F82-D14B-AA45-A7EB-4F7911171AF6}"/>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12" name="Oval 11">
            <a:extLst>
              <a:ext uri="{FF2B5EF4-FFF2-40B4-BE49-F238E27FC236}">
                <a16:creationId xmlns:a16="http://schemas.microsoft.com/office/drawing/2014/main" id="{8956E62C-3A36-339B-CB7D-7AF290D57E50}"/>
              </a:ext>
            </a:extLst>
          </p:cNvPr>
          <p:cNvSpPr/>
          <p:nvPr/>
        </p:nvSpPr>
        <p:spPr>
          <a:xfrm>
            <a:off x="5807677" y="1327924"/>
            <a:ext cx="2971800" cy="29718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Volume of Fluid</a:t>
            </a:r>
          </a:p>
        </p:txBody>
      </p:sp>
      <p:sp>
        <p:nvSpPr>
          <p:cNvPr id="13" name="Oval 12">
            <a:extLst>
              <a:ext uri="{FF2B5EF4-FFF2-40B4-BE49-F238E27FC236}">
                <a16:creationId xmlns:a16="http://schemas.microsoft.com/office/drawing/2014/main" id="{479993C3-B085-BC65-6D43-FDA6C264D22E}"/>
              </a:ext>
            </a:extLst>
          </p:cNvPr>
          <p:cNvSpPr/>
          <p:nvPr/>
        </p:nvSpPr>
        <p:spPr>
          <a:xfrm>
            <a:off x="4594603" y="2180330"/>
            <a:ext cx="2971800" cy="29718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Moving Meshes</a:t>
            </a:r>
          </a:p>
        </p:txBody>
      </p:sp>
      <p:sp>
        <p:nvSpPr>
          <p:cNvPr id="15" name="Oval 14">
            <a:extLst>
              <a:ext uri="{FF2B5EF4-FFF2-40B4-BE49-F238E27FC236}">
                <a16:creationId xmlns:a16="http://schemas.microsoft.com/office/drawing/2014/main" id="{E87A9A3A-79C0-6691-1A38-D8F838AF186C}"/>
              </a:ext>
            </a:extLst>
          </p:cNvPr>
          <p:cNvSpPr/>
          <p:nvPr/>
        </p:nvSpPr>
        <p:spPr>
          <a:xfrm>
            <a:off x="3394447" y="1327924"/>
            <a:ext cx="2971800" cy="29718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Fluid Mechanics</a:t>
            </a:r>
          </a:p>
        </p:txBody>
      </p:sp>
      <p:grpSp>
        <p:nvGrpSpPr>
          <p:cNvPr id="16" name="Group 15">
            <a:extLst>
              <a:ext uri="{FF2B5EF4-FFF2-40B4-BE49-F238E27FC236}">
                <a16:creationId xmlns:a16="http://schemas.microsoft.com/office/drawing/2014/main" id="{3BA54090-E1D7-D6C6-F411-E529BC79A17A}"/>
              </a:ext>
            </a:extLst>
          </p:cNvPr>
          <p:cNvGrpSpPr/>
          <p:nvPr/>
        </p:nvGrpSpPr>
        <p:grpSpPr>
          <a:xfrm>
            <a:off x="10736471" y="3667951"/>
            <a:ext cx="676757" cy="457200"/>
            <a:chOff x="10730013" y="3667951"/>
            <a:chExt cx="676757" cy="457200"/>
          </a:xfrm>
        </p:grpSpPr>
        <p:sp>
          <p:nvSpPr>
            <p:cNvPr id="4" name="Oval 3">
              <a:extLst>
                <a:ext uri="{FF2B5EF4-FFF2-40B4-BE49-F238E27FC236}">
                  <a16:creationId xmlns:a16="http://schemas.microsoft.com/office/drawing/2014/main" id="{E6B50C1B-1041-6269-C08B-FE41C2E62CA3}"/>
                </a:ext>
              </a:extLst>
            </p:cNvPr>
            <p:cNvSpPr/>
            <p:nvPr/>
          </p:nvSpPr>
          <p:spPr>
            <a:xfrm>
              <a:off x="10949570" y="3667951"/>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 name="Oval 4">
              <a:extLst>
                <a:ext uri="{FF2B5EF4-FFF2-40B4-BE49-F238E27FC236}">
                  <a16:creationId xmlns:a16="http://schemas.microsoft.com/office/drawing/2014/main" id="{9D816F16-5C61-679C-63C7-D8F255591F5E}"/>
                </a:ext>
              </a:extLst>
            </p:cNvPr>
            <p:cNvSpPr/>
            <p:nvPr/>
          </p:nvSpPr>
          <p:spPr>
            <a:xfrm>
              <a:off x="10730013" y="3667951"/>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4" name="Group 13">
            <a:extLst>
              <a:ext uri="{FF2B5EF4-FFF2-40B4-BE49-F238E27FC236}">
                <a16:creationId xmlns:a16="http://schemas.microsoft.com/office/drawing/2014/main" id="{15C46C42-5413-D00C-A34C-424E2005A32B}"/>
              </a:ext>
            </a:extLst>
          </p:cNvPr>
          <p:cNvGrpSpPr/>
          <p:nvPr/>
        </p:nvGrpSpPr>
        <p:grpSpPr>
          <a:xfrm>
            <a:off x="10736471" y="4531511"/>
            <a:ext cx="676757" cy="457200"/>
            <a:chOff x="10742929" y="4455782"/>
            <a:chExt cx="676757" cy="457200"/>
          </a:xfrm>
        </p:grpSpPr>
        <p:sp>
          <p:nvSpPr>
            <p:cNvPr id="6" name="Oval 5">
              <a:extLst>
                <a:ext uri="{FF2B5EF4-FFF2-40B4-BE49-F238E27FC236}">
                  <a16:creationId xmlns:a16="http://schemas.microsoft.com/office/drawing/2014/main" id="{273744BD-B890-24D0-5CB9-4F3867DADDFD}"/>
                </a:ext>
              </a:extLst>
            </p:cNvPr>
            <p:cNvSpPr/>
            <p:nvPr/>
          </p:nvSpPr>
          <p:spPr>
            <a:xfrm>
              <a:off x="10962486" y="4455782"/>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 name="Oval 6">
              <a:extLst>
                <a:ext uri="{FF2B5EF4-FFF2-40B4-BE49-F238E27FC236}">
                  <a16:creationId xmlns:a16="http://schemas.microsoft.com/office/drawing/2014/main" id="{0222306E-0C58-05C8-9D73-CF2120901663}"/>
                </a:ext>
              </a:extLst>
            </p:cNvPr>
            <p:cNvSpPr/>
            <p:nvPr/>
          </p:nvSpPr>
          <p:spPr>
            <a:xfrm>
              <a:off x="10742929" y="4455782"/>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1" name="Group 10">
            <a:extLst>
              <a:ext uri="{FF2B5EF4-FFF2-40B4-BE49-F238E27FC236}">
                <a16:creationId xmlns:a16="http://schemas.microsoft.com/office/drawing/2014/main" id="{69F97179-3ED1-A14D-DE90-2AAE74E7FCE0}"/>
              </a:ext>
            </a:extLst>
          </p:cNvPr>
          <p:cNvGrpSpPr/>
          <p:nvPr/>
        </p:nvGrpSpPr>
        <p:grpSpPr>
          <a:xfrm>
            <a:off x="10736471" y="5395070"/>
            <a:ext cx="676757" cy="609600"/>
            <a:chOff x="10733225" y="5395070"/>
            <a:chExt cx="676757" cy="609600"/>
          </a:xfrm>
        </p:grpSpPr>
        <p:sp>
          <p:nvSpPr>
            <p:cNvPr id="8" name="Oval 7">
              <a:extLst>
                <a:ext uri="{FF2B5EF4-FFF2-40B4-BE49-F238E27FC236}">
                  <a16:creationId xmlns:a16="http://schemas.microsoft.com/office/drawing/2014/main" id="{999630E1-48D7-4593-8B3E-7758ABED5F10}"/>
                </a:ext>
              </a:extLst>
            </p:cNvPr>
            <p:cNvSpPr/>
            <p:nvPr/>
          </p:nvSpPr>
          <p:spPr>
            <a:xfrm>
              <a:off x="10952782" y="5395070"/>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 name="Oval 8">
              <a:extLst>
                <a:ext uri="{FF2B5EF4-FFF2-40B4-BE49-F238E27FC236}">
                  <a16:creationId xmlns:a16="http://schemas.microsoft.com/office/drawing/2014/main" id="{D8F96192-C392-2710-CB10-1BBAFF9D1AFA}"/>
                </a:ext>
              </a:extLst>
            </p:cNvPr>
            <p:cNvSpPr/>
            <p:nvPr/>
          </p:nvSpPr>
          <p:spPr>
            <a:xfrm>
              <a:off x="10733225" y="5395070"/>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 name="Oval 9">
              <a:extLst>
                <a:ext uri="{FF2B5EF4-FFF2-40B4-BE49-F238E27FC236}">
                  <a16:creationId xmlns:a16="http://schemas.microsoft.com/office/drawing/2014/main" id="{64045E63-E119-B4BD-91B4-2A83647832FD}"/>
                </a:ext>
              </a:extLst>
            </p:cNvPr>
            <p:cNvSpPr/>
            <p:nvPr/>
          </p:nvSpPr>
          <p:spPr>
            <a:xfrm>
              <a:off x="10841942" y="5547470"/>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Tree>
    <p:extLst>
      <p:ext uri="{BB962C8B-B14F-4D97-AF65-F5344CB8AC3E}">
        <p14:creationId xmlns:p14="http://schemas.microsoft.com/office/powerpoint/2010/main" val="394775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2F04-CB59-AE4E-BF91-D7374F8A0ED2}"/>
              </a:ext>
            </a:extLst>
          </p:cNvPr>
          <p:cNvSpPr>
            <a:spLocks noGrp="1"/>
          </p:cNvSpPr>
          <p:nvPr>
            <p:ph type="title"/>
          </p:nvPr>
        </p:nvSpPr>
        <p:spPr>
          <a:xfrm>
            <a:off x="1600200" y="261257"/>
            <a:ext cx="10383982" cy="774779"/>
          </a:xfrm>
        </p:spPr>
        <p:txBody>
          <a:bodyPr>
            <a:normAutofit fontScale="90000"/>
          </a:bodyPr>
          <a:lstStyle/>
          <a:p>
            <a:r>
              <a:rPr lang="en-US" dirty="0"/>
              <a:t>Leverage Long-standing Variable-Density low-Mach LES-based Technologies</a:t>
            </a:r>
            <a:br>
              <a:rPr lang="en-US" dirty="0"/>
            </a:br>
            <a:r>
              <a:rPr lang="en-US" dirty="0"/>
              <a:t>Sierra Fuego (export control) &amp; </a:t>
            </a:r>
            <a:r>
              <a:rPr lang="en-US" dirty="0" err="1"/>
              <a:t>Nalu</a:t>
            </a:r>
            <a:r>
              <a:rPr lang="en-US" dirty="0"/>
              <a:t> BSD-3, </a:t>
            </a:r>
            <a:r>
              <a:rPr lang="en-US" dirty="0">
                <a:hlinkClick r:id="rId6"/>
              </a:rPr>
              <a:t>https://github.com/NaluCFD</a:t>
            </a:r>
            <a:endParaRPr lang="en-US" dirty="0"/>
          </a:p>
        </p:txBody>
      </p:sp>
      <p:sp>
        <p:nvSpPr>
          <p:cNvPr id="3" name="Slide Number Placeholder 2">
            <a:extLst>
              <a:ext uri="{FF2B5EF4-FFF2-40B4-BE49-F238E27FC236}">
                <a16:creationId xmlns:a16="http://schemas.microsoft.com/office/drawing/2014/main" id="{977EE983-2DF4-754A-B2E2-F92556AB5365}"/>
              </a:ext>
            </a:extLst>
          </p:cNvPr>
          <p:cNvSpPr>
            <a:spLocks noGrp="1"/>
          </p:cNvSpPr>
          <p:nvPr>
            <p:ph type="sldNum" sz="quarter" idx="10"/>
          </p:nvPr>
        </p:nvSpPr>
        <p:spPr/>
        <p:txBody>
          <a:bodyPr/>
          <a:lstStyle/>
          <a:p>
            <a:fld id="{4FAB73BC-B049-4115-A692-8D63A059BFB8}" type="slidenum">
              <a:rPr lang="en-US" smtClean="0"/>
              <a:pPr/>
              <a:t>7</a:t>
            </a:fld>
            <a:endParaRPr lang="en-US" dirty="0"/>
          </a:p>
        </p:txBody>
      </p:sp>
      <p:pic>
        <p:nvPicPr>
          <p:cNvPr id="6" name="s007_fire_19May_01.mp4" descr="s007_fire_19May_01.mp4">
            <a:hlinkClick r:id="" action="ppaction://media"/>
            <a:extLst>
              <a:ext uri="{FF2B5EF4-FFF2-40B4-BE49-F238E27FC236}">
                <a16:creationId xmlns:a16="http://schemas.microsoft.com/office/drawing/2014/main" id="{F143C71F-13CE-9647-BD0D-82DA2F68074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7917" y="2172384"/>
            <a:ext cx="6502400" cy="3657600"/>
          </a:xfrm>
          <a:prstGeom prst="rect">
            <a:avLst/>
          </a:prstGeom>
        </p:spPr>
      </p:pic>
      <p:sp>
        <p:nvSpPr>
          <p:cNvPr id="7" name="TextBox 6">
            <a:extLst>
              <a:ext uri="{FF2B5EF4-FFF2-40B4-BE49-F238E27FC236}">
                <a16:creationId xmlns:a16="http://schemas.microsoft.com/office/drawing/2014/main" id="{B5531E26-7E20-3D43-BCCF-80439D2D0E1A}"/>
              </a:ext>
            </a:extLst>
          </p:cNvPr>
          <p:cNvSpPr txBox="1"/>
          <p:nvPr/>
        </p:nvSpPr>
        <p:spPr>
          <a:xfrm>
            <a:off x="517505" y="6147749"/>
            <a:ext cx="0" cy="0"/>
          </a:xfrm>
          <a:prstGeom prst="rect">
            <a:avLst/>
          </a:prstGeom>
        </p:spPr>
        <p:txBody>
          <a:bodyPr vert="horz" wrap="none" lIns="91440" tIns="45720" rIns="91440" bIns="45720" rtlCol="0">
            <a:noAutofit/>
          </a:bodyPr>
          <a:lstStyle/>
          <a:p>
            <a:pPr algn="l"/>
            <a:r>
              <a:rPr lang="en-US" dirty="0"/>
              <a:t>5 meter JP-8 (quiescent), Domino et al., Phys. Fluids (2021)</a:t>
            </a:r>
          </a:p>
          <a:p>
            <a:pPr algn="l"/>
            <a:r>
              <a:rPr lang="en-US" dirty="0"/>
              <a:t>(thank you to B. </a:t>
            </a:r>
            <a:r>
              <a:rPr lang="en-US" dirty="0" err="1"/>
              <a:t>Carvey</a:t>
            </a:r>
            <a:r>
              <a:rPr lang="en-US" dirty="0"/>
              <a:t> for volume-rendered visualization)</a:t>
            </a:r>
          </a:p>
        </p:txBody>
      </p:sp>
      <p:sp>
        <p:nvSpPr>
          <p:cNvPr id="8" name="TextBox 7">
            <a:extLst>
              <a:ext uri="{FF2B5EF4-FFF2-40B4-BE49-F238E27FC236}">
                <a16:creationId xmlns:a16="http://schemas.microsoft.com/office/drawing/2014/main" id="{5DADE6B1-1213-1E49-9527-3E5018117B28}"/>
              </a:ext>
            </a:extLst>
          </p:cNvPr>
          <p:cNvSpPr txBox="1"/>
          <p:nvPr/>
        </p:nvSpPr>
        <p:spPr>
          <a:xfrm>
            <a:off x="7763025" y="6009610"/>
            <a:ext cx="0" cy="0"/>
          </a:xfrm>
          <a:prstGeom prst="rect">
            <a:avLst/>
          </a:prstGeom>
        </p:spPr>
        <p:txBody>
          <a:bodyPr vert="horz" wrap="none" lIns="91440" tIns="45720" rIns="91440" bIns="45720" rtlCol="0">
            <a:noAutofit/>
          </a:bodyPr>
          <a:lstStyle/>
          <a:p>
            <a:pPr algn="l"/>
            <a:r>
              <a:rPr lang="en-US" dirty="0"/>
              <a:t>15mx5m JP-8 (crosswind) based</a:t>
            </a:r>
          </a:p>
          <a:p>
            <a:pPr algn="l"/>
            <a:r>
              <a:rPr lang="en-US" dirty="0"/>
              <a:t>on configuration from Scott and </a:t>
            </a:r>
          </a:p>
          <a:p>
            <a:pPr algn="l"/>
            <a:r>
              <a:rPr lang="en-US" dirty="0"/>
              <a:t>Domino, Flow (2022) </a:t>
            </a:r>
          </a:p>
        </p:txBody>
      </p:sp>
      <p:pic>
        <p:nvPicPr>
          <p:cNvPr id="4" name="sub_R1_VR_Temp_TauWall_movie_10_28_2022_726x570.mp4">
            <a:hlinkClick r:id="" action="ppaction://media"/>
            <a:extLst>
              <a:ext uri="{FF2B5EF4-FFF2-40B4-BE49-F238E27FC236}">
                <a16:creationId xmlns:a16="http://schemas.microsoft.com/office/drawing/2014/main" id="{30692A69-379E-CFF0-EA96-9E5FEE9196E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038340" y="2172384"/>
            <a:ext cx="4658360" cy="3657600"/>
          </a:xfrm>
          <a:prstGeom prst="rect">
            <a:avLst/>
          </a:prstGeom>
        </p:spPr>
      </p:pic>
      <p:sp>
        <p:nvSpPr>
          <p:cNvPr id="5" name="Content Placeholder 3">
            <a:extLst>
              <a:ext uri="{FF2B5EF4-FFF2-40B4-BE49-F238E27FC236}">
                <a16:creationId xmlns:a16="http://schemas.microsoft.com/office/drawing/2014/main" id="{0A0D4D7F-6D01-62EF-0F33-6D16055917D6}"/>
              </a:ext>
            </a:extLst>
          </p:cNvPr>
          <p:cNvSpPr txBox="1">
            <a:spLocks/>
          </p:cNvSpPr>
          <p:nvPr/>
        </p:nvSpPr>
        <p:spPr>
          <a:xfrm>
            <a:off x="647700" y="1409700"/>
            <a:ext cx="9175173" cy="5327276"/>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Core Algorithm: Equal-order interpolation, incremental pressure projection scheme, Domino, J. </a:t>
            </a:r>
            <a:r>
              <a:rPr lang="en-US" dirty="0" err="1"/>
              <a:t>Comput</a:t>
            </a:r>
            <a:r>
              <a:rPr lang="en-US" dirty="0"/>
              <a:t>. Phys. (2018); lineage to Domino, CTRSP (2006)</a:t>
            </a:r>
          </a:p>
        </p:txBody>
      </p:sp>
      <p:sp>
        <p:nvSpPr>
          <p:cNvPr id="9" name="Oval 8">
            <a:extLst>
              <a:ext uri="{FF2B5EF4-FFF2-40B4-BE49-F238E27FC236}">
                <a16:creationId xmlns:a16="http://schemas.microsoft.com/office/drawing/2014/main" id="{1358CAA1-188C-C2CA-286B-AEE2D0431548}"/>
              </a:ext>
            </a:extLst>
          </p:cNvPr>
          <p:cNvSpPr/>
          <p:nvPr/>
        </p:nvSpPr>
        <p:spPr>
          <a:xfrm>
            <a:off x="11696700" y="32657"/>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12" name="Picture 11">
            <a:extLst>
              <a:ext uri="{FF2B5EF4-FFF2-40B4-BE49-F238E27FC236}">
                <a16:creationId xmlns:a16="http://schemas.microsoft.com/office/drawing/2014/main" id="{FCB64034-6A5F-C7CE-BE65-49A84ADD7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2873" y="946808"/>
            <a:ext cx="2305050" cy="1809750"/>
          </a:xfrm>
          <a:prstGeom prst="rect">
            <a:avLst/>
          </a:prstGeom>
        </p:spPr>
      </p:pic>
    </p:spTree>
    <p:extLst>
      <p:ext uri="{BB962C8B-B14F-4D97-AF65-F5344CB8AC3E}">
        <p14:creationId xmlns:p14="http://schemas.microsoft.com/office/powerpoint/2010/main" val="7298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1" fill="hold"/>
                                        <p:tgtEl>
                                          <p:spTgt spid="6"/>
                                        </p:tgtEl>
                                      </p:cBhvr>
                                    </p:cmd>
                                  </p:childTnLst>
                                </p:cTn>
                              </p:par>
                              <p:par>
                                <p:cTn id="7" presetID="1" presetClass="mediacall" presetSubtype="0" fill="hold" nodeType="withEffect">
                                  <p:stCondLst>
                                    <p:cond delay="0"/>
                                  </p:stCondLst>
                                  <p:childTnLst>
                                    <p:cmd type="call" cmd="playFrom(0.0)">
                                      <p:cBhvr>
                                        <p:cTn id="8" dur="101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video>
              <p:cMediaNode vol="80000">
                <p:cTn id="10" repeatCount="5000"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1DD7-1F18-344D-89F8-1D6E5886B068}"/>
              </a:ext>
            </a:extLst>
          </p:cNvPr>
          <p:cNvSpPr>
            <a:spLocks noGrp="1"/>
          </p:cNvSpPr>
          <p:nvPr>
            <p:ph type="title"/>
          </p:nvPr>
        </p:nvSpPr>
        <p:spPr/>
        <p:txBody>
          <a:bodyPr/>
          <a:lstStyle/>
          <a:p>
            <a:r>
              <a:rPr lang="en-US" dirty="0"/>
              <a:t>Fire Mechanics Coupling Description: Equations</a:t>
            </a:r>
          </a:p>
        </p:txBody>
      </p:sp>
      <p:sp>
        <p:nvSpPr>
          <p:cNvPr id="3" name="Slide Number Placeholder 2">
            <a:extLst>
              <a:ext uri="{FF2B5EF4-FFF2-40B4-BE49-F238E27FC236}">
                <a16:creationId xmlns:a16="http://schemas.microsoft.com/office/drawing/2014/main" id="{C1348F39-3B36-394E-93AB-F31821B36BE8}"/>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138CFA41-2A6E-EB4A-B576-5179AFB9D21D}"/>
              </a:ext>
            </a:extLst>
          </p:cNvPr>
          <p:cNvSpPr>
            <a:spLocks noGrp="1"/>
          </p:cNvSpPr>
          <p:nvPr>
            <p:ph sz="quarter" idx="11"/>
          </p:nvPr>
        </p:nvSpPr>
        <p:spPr/>
        <p:txBody>
          <a:bodyPr/>
          <a:lstStyle/>
          <a:p>
            <a:pPr marL="342900" indent="-342900">
              <a:buFont typeface="Arial" panose="020B0604020202020204" pitchFamily="34" charset="0"/>
              <a:buChar char="•"/>
            </a:pPr>
            <a:r>
              <a:rPr lang="en-US" dirty="0"/>
              <a:t>Favre-averaged, variable-density, low-Mach equation set using large-eddy simulation (LES): equal-order, incremental, approximate pressure projection scheme</a:t>
            </a:r>
          </a:p>
        </p:txBody>
      </p:sp>
      <p:pic>
        <p:nvPicPr>
          <p:cNvPr id="27" name="Picture 26">
            <a:extLst>
              <a:ext uri="{FF2B5EF4-FFF2-40B4-BE49-F238E27FC236}">
                <a16:creationId xmlns:a16="http://schemas.microsoft.com/office/drawing/2014/main" id="{C5989654-D2C7-DA42-9DC4-F862AB5B9A12}"/>
              </a:ext>
            </a:extLst>
          </p:cNvPr>
          <p:cNvPicPr>
            <a:picLocks noChangeAspect="1"/>
          </p:cNvPicPr>
          <p:nvPr/>
        </p:nvPicPr>
        <p:blipFill>
          <a:blip r:embed="rId2"/>
          <a:stretch>
            <a:fillRect/>
          </a:stretch>
        </p:blipFill>
        <p:spPr>
          <a:xfrm>
            <a:off x="9507622" y="2832098"/>
            <a:ext cx="2360709" cy="2360709"/>
          </a:xfrm>
          <a:prstGeom prst="rect">
            <a:avLst/>
          </a:prstGeom>
        </p:spPr>
      </p:pic>
      <p:pic>
        <p:nvPicPr>
          <p:cNvPr id="29" name="Picture 28">
            <a:extLst>
              <a:ext uri="{FF2B5EF4-FFF2-40B4-BE49-F238E27FC236}">
                <a16:creationId xmlns:a16="http://schemas.microsoft.com/office/drawing/2014/main" id="{CB888670-BED1-4614-648D-300961B19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634" y="2005398"/>
            <a:ext cx="8109357" cy="4810991"/>
          </a:xfrm>
          <a:prstGeom prst="rect">
            <a:avLst/>
          </a:prstGeom>
        </p:spPr>
      </p:pic>
    </p:spTree>
    <p:extLst>
      <p:ext uri="{BB962C8B-B14F-4D97-AF65-F5344CB8AC3E}">
        <p14:creationId xmlns:p14="http://schemas.microsoft.com/office/powerpoint/2010/main" val="7760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B369-878B-6B47-B9BB-65CF30052DCE}"/>
              </a:ext>
            </a:extLst>
          </p:cNvPr>
          <p:cNvSpPr>
            <a:spLocks noGrp="1"/>
          </p:cNvSpPr>
          <p:nvPr>
            <p:ph type="title"/>
          </p:nvPr>
        </p:nvSpPr>
        <p:spPr/>
        <p:txBody>
          <a:bodyPr/>
          <a:lstStyle/>
          <a:p>
            <a:r>
              <a:rPr lang="en-US" dirty="0"/>
              <a:t>Many Complex Applications: Multi-physics, </a:t>
            </a:r>
            <a:r>
              <a:rPr lang="en-US" i="1" dirty="0"/>
              <a:t>Static-Mesh</a:t>
            </a:r>
          </a:p>
        </p:txBody>
      </p:sp>
      <p:sp>
        <p:nvSpPr>
          <p:cNvPr id="3" name="Slide Number Placeholder 2">
            <a:extLst>
              <a:ext uri="{FF2B5EF4-FFF2-40B4-BE49-F238E27FC236}">
                <a16:creationId xmlns:a16="http://schemas.microsoft.com/office/drawing/2014/main" id="{29D4F52B-96BB-C74B-B709-64651BF32ED6}"/>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Picture 4">
            <a:extLst>
              <a:ext uri="{FF2B5EF4-FFF2-40B4-BE49-F238E27FC236}">
                <a16:creationId xmlns:a16="http://schemas.microsoft.com/office/drawing/2014/main" id="{C63D0766-0DE6-C043-AEBD-2F30C09B9F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043" r="11141" b="14326"/>
          <a:stretch/>
        </p:blipFill>
        <p:spPr>
          <a:xfrm>
            <a:off x="7476054" y="886008"/>
            <a:ext cx="3252404" cy="2011680"/>
          </a:xfrm>
          <a:prstGeom prst="rect">
            <a:avLst/>
          </a:prstGeom>
        </p:spPr>
      </p:pic>
      <p:pic>
        <p:nvPicPr>
          <p:cNvPr id="7" name="Picture 6">
            <a:extLst>
              <a:ext uri="{FF2B5EF4-FFF2-40B4-BE49-F238E27FC236}">
                <a16:creationId xmlns:a16="http://schemas.microsoft.com/office/drawing/2014/main" id="{C9BD448B-F6D6-D34F-ADE0-70960F83C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37" y="3000889"/>
            <a:ext cx="3228581" cy="2011680"/>
          </a:xfrm>
          <a:prstGeom prst="rect">
            <a:avLst/>
          </a:prstGeom>
        </p:spPr>
      </p:pic>
      <p:pic>
        <p:nvPicPr>
          <p:cNvPr id="13" name="Picture 12">
            <a:extLst>
              <a:ext uri="{FF2B5EF4-FFF2-40B4-BE49-F238E27FC236}">
                <a16:creationId xmlns:a16="http://schemas.microsoft.com/office/drawing/2014/main" id="{6A58DF8B-8F07-CA6D-C474-20A92E6DB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079" y="3098271"/>
            <a:ext cx="2276202" cy="2672483"/>
          </a:xfrm>
          <a:prstGeom prst="rect">
            <a:avLst/>
          </a:prstGeom>
        </p:spPr>
      </p:pic>
      <p:pic>
        <p:nvPicPr>
          <p:cNvPr id="14" name="Picture 13">
            <a:extLst>
              <a:ext uri="{FF2B5EF4-FFF2-40B4-BE49-F238E27FC236}">
                <a16:creationId xmlns:a16="http://schemas.microsoft.com/office/drawing/2014/main" id="{7DCA6851-9FED-E1A3-38CD-C5FAAB1D60CD}"/>
              </a:ext>
            </a:extLst>
          </p:cNvPr>
          <p:cNvPicPr>
            <a:picLocks noChangeAspect="1"/>
          </p:cNvPicPr>
          <p:nvPr/>
        </p:nvPicPr>
        <p:blipFill rotWithShape="1">
          <a:blip r:embed="rId5">
            <a:extLst>
              <a:ext uri="{28A0092B-C50C-407E-A947-70E740481C1C}">
                <a14:useLocalDpi xmlns:a14="http://schemas.microsoft.com/office/drawing/2010/main" val="0"/>
              </a:ext>
            </a:extLst>
          </a:blip>
          <a:srcRect l="18902" t="31760"/>
          <a:stretch/>
        </p:blipFill>
        <p:spPr>
          <a:xfrm>
            <a:off x="5123070" y="4783267"/>
            <a:ext cx="4298216" cy="2011680"/>
          </a:xfrm>
          <a:prstGeom prst="rect">
            <a:avLst/>
          </a:prstGeom>
        </p:spPr>
      </p:pic>
      <p:pic>
        <p:nvPicPr>
          <p:cNvPr id="15" name="Picture 14" descr="../../../Desktop/turbulent_jet_Q5.png">
            <a:extLst>
              <a:ext uri="{FF2B5EF4-FFF2-40B4-BE49-F238E27FC236}">
                <a16:creationId xmlns:a16="http://schemas.microsoft.com/office/drawing/2014/main" id="{24E304FD-186C-7B11-FE38-8F3C492C365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7272" y="5145217"/>
            <a:ext cx="2672715" cy="1649730"/>
          </a:xfrm>
          <a:prstGeom prst="rect">
            <a:avLst/>
          </a:prstGeom>
          <a:noFill/>
          <a:ln>
            <a:noFill/>
          </a:ln>
        </p:spPr>
      </p:pic>
      <p:pic>
        <p:nvPicPr>
          <p:cNvPr id="17" name="Picture 16" descr="overallNaluCHT.tif">
            <a:extLst>
              <a:ext uri="{FF2B5EF4-FFF2-40B4-BE49-F238E27FC236}">
                <a16:creationId xmlns:a16="http://schemas.microsoft.com/office/drawing/2014/main" id="{5C38B8BA-0B94-9688-A4B9-FFD953AEC6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952" y="3000889"/>
            <a:ext cx="2549539" cy="2011680"/>
          </a:xfrm>
          <a:prstGeom prst="rect">
            <a:avLst/>
          </a:prstGeom>
        </p:spPr>
      </p:pic>
      <p:pic>
        <p:nvPicPr>
          <p:cNvPr id="18" name="Picture 17" descr="edgeFluidsPMR_Sk_0.5.tif">
            <a:extLst>
              <a:ext uri="{FF2B5EF4-FFF2-40B4-BE49-F238E27FC236}">
                <a16:creationId xmlns:a16="http://schemas.microsoft.com/office/drawing/2014/main" id="{774441F9-719D-D11D-DB4B-A0E383629A96}"/>
              </a:ext>
            </a:extLst>
          </p:cNvPr>
          <p:cNvPicPr>
            <a:picLocks noChangeAspect="1"/>
          </p:cNvPicPr>
          <p:nvPr/>
        </p:nvPicPr>
        <p:blipFill rotWithShape="1">
          <a:blip r:embed="rId8">
            <a:extLst>
              <a:ext uri="{28A0092B-C50C-407E-A947-70E740481C1C}">
                <a14:useLocalDpi xmlns:a14="http://schemas.microsoft.com/office/drawing/2010/main" val="0"/>
              </a:ext>
            </a:extLst>
          </a:blip>
          <a:srcRect l="48827"/>
          <a:stretch/>
        </p:blipFill>
        <p:spPr>
          <a:xfrm>
            <a:off x="3615454" y="3000889"/>
            <a:ext cx="2578983" cy="2011680"/>
          </a:xfrm>
          <a:prstGeom prst="rect">
            <a:avLst/>
          </a:prstGeom>
        </p:spPr>
      </p:pic>
      <p:pic>
        <p:nvPicPr>
          <p:cNvPr id="19" name="Picture 18" descr="stillForMe.tiff">
            <a:extLst>
              <a:ext uri="{FF2B5EF4-FFF2-40B4-BE49-F238E27FC236}">
                <a16:creationId xmlns:a16="http://schemas.microsoft.com/office/drawing/2014/main" id="{DA0311FA-D4CF-3AF2-DCA0-4F1766B53E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664" y="863932"/>
            <a:ext cx="3592323" cy="2011680"/>
          </a:xfrm>
          <a:prstGeom prst="rect">
            <a:avLst/>
          </a:prstGeom>
        </p:spPr>
      </p:pic>
      <p:pic>
        <p:nvPicPr>
          <p:cNvPr id="21" name="Picture 20">
            <a:extLst>
              <a:ext uri="{FF2B5EF4-FFF2-40B4-BE49-F238E27FC236}">
                <a16:creationId xmlns:a16="http://schemas.microsoft.com/office/drawing/2014/main" id="{A5A32AB5-4F2F-5533-3094-AC33AD0333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74746" y="863932"/>
            <a:ext cx="2288845" cy="2011680"/>
          </a:xfrm>
          <a:prstGeom prst="rect">
            <a:avLst/>
          </a:prstGeom>
        </p:spPr>
      </p:pic>
      <p:sp>
        <p:nvSpPr>
          <p:cNvPr id="22" name="TextBox 21">
            <a:extLst>
              <a:ext uri="{FF2B5EF4-FFF2-40B4-BE49-F238E27FC236}">
                <a16:creationId xmlns:a16="http://schemas.microsoft.com/office/drawing/2014/main" id="{3A199DF0-B25B-F97E-B587-5A60F7AAC07E}"/>
              </a:ext>
            </a:extLst>
          </p:cNvPr>
          <p:cNvSpPr txBox="1"/>
          <p:nvPr/>
        </p:nvSpPr>
        <p:spPr>
          <a:xfrm>
            <a:off x="11679382" y="2175164"/>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406907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6263</TotalTime>
  <Words>2373</Words>
  <Application>Microsoft Macintosh PowerPoint</Application>
  <PresentationFormat>Widescreen</PresentationFormat>
  <Paragraphs>280</Paragraphs>
  <Slides>28</Slides>
  <Notes>1</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Open Sans</vt:lpstr>
      <vt:lpstr>Calibri</vt:lpstr>
      <vt:lpstr>Cambria Math</vt:lpstr>
      <vt:lpstr>Wingdings</vt:lpstr>
      <vt:lpstr>Courier New</vt:lpstr>
      <vt:lpstr>Open Sans Light</vt:lpstr>
      <vt:lpstr>Symbol</vt:lpstr>
      <vt:lpstr>Arial</vt:lpstr>
      <vt:lpstr>Open Sans bold</vt:lpstr>
      <vt:lpstr>Sandia Angles</vt:lpstr>
      <vt:lpstr>Building a Credible, Open-Source  High-Fidelity Computational Fluid  Dynamics Tool Suitable for Renewable Wave Energy Applications</vt:lpstr>
      <vt:lpstr>Presentation Objectives</vt:lpstr>
      <vt:lpstr>Acknowledgements</vt:lpstr>
      <vt:lpstr>Approaches for Harnessing Energy from Waves</vt:lpstr>
      <vt:lpstr>Presentation Components Overview: Credibility (Separate)</vt:lpstr>
      <vt:lpstr>Presentation Components Objective: Credibility (Union)</vt:lpstr>
      <vt:lpstr>Leverage Long-standing Variable-Density low-Mach LES-based Technologies Sierra Fuego (export control) &amp; Nalu BSD-3, https://github.com/NaluCFD</vt:lpstr>
      <vt:lpstr>Fire Mechanics Coupling Description: Equations</vt:lpstr>
      <vt:lpstr>Many Complex Applications: Multi-physics, Static-Mesh</vt:lpstr>
      <vt:lpstr>Developed Open-Source BSD-clause 3 Distribution Policy</vt:lpstr>
      <vt:lpstr>Baseline: Nalu, a Generalized, Unstructured Numerical Formulation</vt:lpstr>
      <vt:lpstr>Baseline: Nalu, a Generalized, Unstructured Numerical Formulation</vt:lpstr>
      <vt:lpstr>Confidence Established for Atypical Element Types</vt:lpstr>
      <vt:lpstr>Equal-Order Interpolation, i.e., Collocation: Pressure Stabilization Review (1/2)</vt:lpstr>
      <vt:lpstr>Equal-Order Interpolation, i.e., Collocation: Pressure Stabilization Review (2/2)</vt:lpstr>
      <vt:lpstr>High Performance Computing (HPC):  Enabling Scientific Advancement</vt:lpstr>
      <vt:lpstr>Routine Examples of HPC Centering Sandia’s low-Mach Capability</vt:lpstr>
      <vt:lpstr>WEC Unique Challenges</vt:lpstr>
      <vt:lpstr>VOF Transport Discretization Nuance: Volume- or Surface-based?</vt:lpstr>
      <vt:lpstr>VOF Transport:  Sharpening + Advection Stabilization + Interface Smoothing</vt:lpstr>
      <vt:lpstr>VOF using Balanced Force: Leveraging Existing Approaches</vt:lpstr>
      <vt:lpstr>Passive Transport Example: Driven Cavity</vt:lpstr>
      <vt:lpstr>Residual-based stabilization</vt:lpstr>
      <vt:lpstr>Dam Break Validation</vt:lpstr>
      <vt:lpstr>Dam Break Validation: The Benefit of a Full Balanced-Force Method</vt:lpstr>
      <vt:lpstr>Dam Break Validation: The Benefit of a Full Balanced-Force Method</vt:lpstr>
      <vt:lpstr>(Lab Directed Research and Development: “Increasing CO2 Capture Rate in Liquid-Solvent Direct-Air Carbon Capture via Additive Manufacturing”) </vt:lpstr>
      <vt:lpstr>(Lab Directed Research and Development: “Increasing CO2 Capture Rate in Liquid-Solvent Direct-Air Carbon Capture via Additive Manufacturing”)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587</cp:revision>
  <cp:lastPrinted>2022-11-15T19:00:23Z</cp:lastPrinted>
  <dcterms:created xsi:type="dcterms:W3CDTF">2018-07-21T13:25:45Z</dcterms:created>
  <dcterms:modified xsi:type="dcterms:W3CDTF">2022-12-02T18:43:33Z</dcterms:modified>
</cp:coreProperties>
</file>